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2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slide" Target="slides/slide5.xml"/><Relationship Id="rId5" Type="http://schemas.openxmlformats.org/officeDocument/2006/relationships/theme" Target="theme/theme1.xml"/><Relationship Id="rId15" Type="http://schemas.openxmlformats.org/officeDocument/2006/relationships/customXml" Target="../customXml/item3.xml"/><Relationship Id="rId10" Type="http://schemas.openxmlformats.org/officeDocument/2006/relationships/slide" Target="slides/slide4.xml"/><Relationship Id="rId4" Type="http://schemas.openxmlformats.org/officeDocument/2006/relationships/viewProps" Target="viewProps.xml"/><Relationship Id="rId9" Type="http://schemas.openxmlformats.org/officeDocument/2006/relationships/slide" Target="slides/slide3.xml"/><Relationship Id="rId14" Type="http://schemas.openxmlformats.org/officeDocument/2006/relationships/customXml" Target="../customXml/item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2103120"/>
            <a:ext cx="10515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600" b="1" i="0">
                <a:solidFill>
                  <a:srgbClr val="D6E0F5"/>
                </a:solidFill>
                <a:latin typeface="Calibri"/>
              </a:rPr>
              <a:t>OFFRE COMMERCIALE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2651760"/>
            <a:ext cx="10515600" cy="1645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  <a:latin typeface="Cambria"/>
              </a:rPr>
              <a:t>Gamme &amp; nouveautés 2026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4297680"/>
            <a:ext cx="1051560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800" b="0" i="0">
                <a:solidFill>
                  <a:srgbClr val="D6E0F5"/>
                </a:solidFill>
                <a:latin typeface="Calibri"/>
              </a:rPr>
              <a:t>Le meilleur du terroir du Sud-Ouest, livré à votre porte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6126480"/>
            <a:ext cx="105156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00" b="0" i="0">
                <a:solidFill>
                  <a:srgbClr val="9AA8CC"/>
                </a:solidFill>
                <a:latin typeface="Calibri"/>
              </a:rPr>
              <a:t>Maison Cazaux  —  Cazaux &amp; Fils Distribution SAS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57200"/>
            <a:ext cx="100584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Qui sommes-nous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6400800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/>
            <a:r>
              <a:rPr sz="1100" b="0" i="0">
                <a:solidFill>
                  <a:srgbClr val="707070"/>
                </a:solidFill>
                <a:latin typeface="Calibri"/>
              </a:rPr>
              <a:t>2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6,2 M€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CA 2025</a:t>
            </a:r>
          </a:p>
        </p:txBody>
      </p:sp>
      <p:sp>
        <p:nvSpPr>
          <p:cNvPr id="8" name="Rectangle 7"/>
          <p:cNvSpPr/>
          <p:nvPr/>
        </p:nvSpPr>
        <p:spPr>
          <a:xfrm>
            <a:off x="3550843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550843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18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33723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références terroir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78727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278727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6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61607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producteurs régionaux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006611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006611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96 %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89491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taux de service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4023360"/>
            <a:ext cx="10515600" cy="10972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700" b="0" i="0">
                <a:solidFill>
                  <a:srgbClr val="707070"/>
                </a:solidFill>
                <a:latin typeface="Calibri"/>
              </a:rPr>
              <a:t>Maison Cazaux est un grossiste indépendant basé à Colomiers, spécialiste de l'épicerie fine, des vins et des produits du terroir. Nous accompagnons épiceries, cavistes, hôtels et restaurants du Grand Sud-Ouest.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57200"/>
            <a:ext cx="100584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Nos gammes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6400800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/>
            <a:r>
              <a:rPr sz="1100" b="0" i="0">
                <a:solidFill>
                  <a:srgbClr val="707070"/>
                </a:solidFill>
                <a:latin typeface="Calibri"/>
              </a:rPr>
              <a:t>3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22960" y="1828800"/>
          <a:ext cx="10515600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400"/>
                <a:gridCol w="5029200"/>
                <a:gridCol w="2286000"/>
              </a:tblGrid>
              <a:tr h="365760">
                <a:tc>
                  <a:txBody>
                    <a:bodyPr/>
                    <a:lstStyle/>
                    <a:p>
                      <a:pPr algn="l"/>
                      <a:r>
                        <a:rPr sz="1300" b="1">
                          <a:solidFill>
                            <a:srgbClr val="FFFFFF"/>
                          </a:solidFill>
                          <a:latin typeface="Calibri"/>
                        </a:rPr>
                        <a:t>Gamme</a:t>
                      </a:r>
                    </a:p>
                  </a:txBody>
                  <a:tcPr marT="38100" marB="38100"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00" b="1">
                          <a:solidFill>
                            <a:srgbClr val="FFFFFF"/>
                          </a:solidFill>
                          <a:latin typeface="Calibri"/>
                        </a:rPr>
                        <a:t>Exemples</a:t>
                      </a:r>
                    </a:p>
                  </a:txBody>
                  <a:tcPr marT="38100" marB="38100"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00" b="1">
                          <a:solidFill>
                            <a:srgbClr val="FFFFFF"/>
                          </a:solidFill>
                          <a:latin typeface="Calibri"/>
                        </a:rPr>
                        <a:t>À partir de (HT)</a:t>
                      </a:r>
                    </a:p>
                  </a:txBody>
                  <a:tcPr marT="38100" marB="38100">
                    <a:solidFill>
                      <a:srgbClr val="1E2761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Vins de Fronton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Rouge tradition, Cuvée Négrette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6,90 €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Conserves &amp; confits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Foie gras, confit, cassoulet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5,20 €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Fromages des Pyrénées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Tomme, Bethmale fermier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12,90 €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Bières artisanales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Blonde, ambrée, IPA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2,80 €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Huiles &amp; épicerie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Huile de noix, farines, biscuits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2,20 €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Épices d'exception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Safran du Quercy, piment d'Espelette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7,50 €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57200"/>
            <a:ext cx="100584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Nouveauté 2026 : les Coffrets Terroir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6400800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/>
            <a:r>
              <a:rPr sz="1100" b="0" i="0">
                <a:solidFill>
                  <a:srgbClr val="707070"/>
                </a:solidFill>
                <a:latin typeface="Calibri"/>
              </a:rPr>
              <a:t>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737360"/>
            <a:ext cx="10515600" cy="4572000"/>
          </a:xfrm>
          <a:prstGeom prst="rect">
            <a:avLst/>
          </a:prstGeom>
          <a:noFill/>
        </p:spPr>
        <p:txBody>
          <a:bodyPr wrap="square" lIns="0" tIns="0">
            <a:spAutoFit/>
          </a:bodyPr>
          <a:lstStyle/>
          <a:p>
            <a:pPr>
              <a:spcAft>
                <a:spcPts val="1296"/>
              </a:spcAft>
            </a:pPr>
            <a:r>
              <a:rPr sz="1800">
                <a:solidFill>
                  <a:srgbClr val="222222"/>
                </a:solidFill>
                <a:latin typeface="Calibri"/>
              </a:rPr>
              <a:t>•  Trois coffrets prêts à offrir : « Apéro du Sud-Ouest », « Table de fête », « Découverte ».</a:t>
            </a:r>
          </a:p>
          <a:p>
            <a:pPr>
              <a:spcAft>
                <a:spcPts val="1296"/>
              </a:spcAft>
            </a:pPr>
            <a:r>
              <a:rPr sz="1800">
                <a:solidFill>
                  <a:srgbClr val="222222"/>
                </a:solidFill>
                <a:latin typeface="Calibri"/>
              </a:rPr>
              <a:t>•  Marges attractives pour le revendeur (objectif +90 k€ de CA additionnel).</a:t>
            </a:r>
          </a:p>
          <a:p>
            <a:pPr>
              <a:spcAft>
                <a:spcPts val="1296"/>
              </a:spcAft>
            </a:pPr>
            <a:r>
              <a:rPr sz="1800">
                <a:solidFill>
                  <a:srgbClr val="222222"/>
                </a:solidFill>
                <a:latin typeface="Calibri"/>
              </a:rPr>
              <a:t>•  Disponibles dès le T4 2026, en édition limitée pour les fêtes.</a:t>
            </a:r>
          </a:p>
          <a:p>
            <a:pPr>
              <a:spcAft>
                <a:spcPts val="1296"/>
              </a:spcAft>
            </a:pPr>
            <a:r>
              <a:rPr sz="1800">
                <a:solidFill>
                  <a:srgbClr val="222222"/>
                </a:solidFill>
                <a:latin typeface="Calibri"/>
              </a:rPr>
              <a:t>•  Campagne d'échantillonnage offerte aux comptes actifs.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57200"/>
            <a:ext cx="100584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Pourquoi nous choisir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6400800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/>
            <a:r>
              <a:rPr sz="1100" b="0" i="0">
                <a:solidFill>
                  <a:srgbClr val="707070"/>
                </a:solidFill>
                <a:latin typeface="Calibri"/>
              </a:rPr>
              <a:t>5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Franco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dès 500 € HT (Occitanie)</a:t>
            </a:r>
          </a:p>
        </p:txBody>
      </p:sp>
      <p:sp>
        <p:nvSpPr>
          <p:cNvPr id="8" name="Rectangle 7"/>
          <p:cNvSpPr/>
          <p:nvPr/>
        </p:nvSpPr>
        <p:spPr>
          <a:xfrm>
            <a:off x="3550843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550843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48 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33723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délai de livraison moyen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78727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278727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100 %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61607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producteurs régionaux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006611" y="182880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006611" y="214884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30 j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89491" y="306324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facilités de paiement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2743200"/>
            <a:ext cx="10515600" cy="13716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200" b="1" i="0">
                <a:solidFill>
                  <a:srgbClr val="FFFFFF"/>
                </a:solidFill>
                <a:latin typeface="Cambria"/>
              </a:rPr>
              <a:t>Passons commande ensemble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4206240"/>
            <a:ext cx="10515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600" b="0" i="0">
                <a:solidFill>
                  <a:srgbClr val="D6E0F5"/>
                </a:solidFill>
                <a:latin typeface="Calibri"/>
              </a:rPr>
              <a:t>contact@maison-cazaux.fr  •  www.maison-cazaux.fr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2CA884FA57F946BB47D141BA734ECC" ma:contentTypeVersion="3" ma:contentTypeDescription="Create a new document." ma:contentTypeScope="" ma:versionID="c9550a46b6b258a305ad609ea7b1e6bd">
  <xsd:schema xmlns:xsd="http://www.w3.org/2001/XMLSchema" xmlns:xs="http://www.w3.org/2001/XMLSchema" xmlns:p="http://schemas.microsoft.com/office/2006/metadata/properties" xmlns:ns2="b166b0b9-3d01-4d5c-8ffe-6bdae0fbc771" targetNamespace="http://schemas.microsoft.com/office/2006/metadata/properties" ma:root="true" ma:fieldsID="b55786e975b4babda38bf4402ab570c0" ns2:_="">
    <xsd:import namespace="b166b0b9-3d01-4d5c-8ffe-6bdae0fbc7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66b0b9-3d01-4d5c-8ffe-6bdae0fbc7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C749E5C-253A-4451-888F-BD24886C03C0}"/>
</file>

<file path=customXml/itemProps2.xml><?xml version="1.0" encoding="utf-8"?>
<ds:datastoreItem xmlns:ds="http://schemas.openxmlformats.org/officeDocument/2006/customXml" ds:itemID="{FEECB32F-2B95-4E28-98AD-236A7F0BDF7B}"/>
</file>

<file path=customXml/itemProps3.xml><?xml version="1.0" encoding="utf-8"?>
<ds:datastoreItem xmlns:ds="http://schemas.openxmlformats.org/officeDocument/2006/customXml" ds:itemID="{1C16F827-F154-4816-811B-8C26CE97C96E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0x0101008E2CA884FA57F946BB47D141BA734ECC</vt:lpwstr>
  </property>
</Properties>
</file>