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2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slide" Target="slides/slide5.xml"/><Relationship Id="rId5" Type="http://schemas.openxmlformats.org/officeDocument/2006/relationships/theme" Target="theme/theme1.xml"/><Relationship Id="rId15" Type="http://schemas.openxmlformats.org/officeDocument/2006/relationships/customXml" Target="../customXml/item3.xml"/><Relationship Id="rId10" Type="http://schemas.openxmlformats.org/officeDocument/2006/relationships/slide" Target="slides/slide4.xml"/><Relationship Id="rId4" Type="http://schemas.openxmlformats.org/officeDocument/2006/relationships/viewProps" Target="viewProps.xml"/><Relationship Id="rId9" Type="http://schemas.openxmlformats.org/officeDocument/2006/relationships/slide" Target="slides/slide3.xml"/><Relationship Id="rId14" Type="http://schemas.openxmlformats.org/officeDocument/2006/relationships/customXml" Target="../customXml/item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2103120"/>
            <a:ext cx="10515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1" i="0">
                <a:solidFill>
                  <a:srgbClr val="D6E0F5"/>
                </a:solidFill>
                <a:latin typeface="Calibri"/>
              </a:rPr>
              <a:t>BIENVENUE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2651760"/>
            <a:ext cx="10515600" cy="1645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Cambria"/>
              </a:rPr>
              <a:t>Livret d'accueil des nouveaux collaborateurs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4297680"/>
            <a:ext cx="1051560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800" b="0" i="0">
                <a:solidFill>
                  <a:srgbClr val="D6E0F5"/>
                </a:solidFill>
                <a:latin typeface="Calibri"/>
              </a:rPr>
              <a:t>Tout ce qu'il faut savoir pour vos premiers jours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6126480"/>
            <a:ext cx="105156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9AA8CC"/>
                </a:solidFill>
                <a:latin typeface="Calibri"/>
              </a:rPr>
              <a:t>Maison Cazaux  —  Cazaux &amp; Fils Distribution SAS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Bienvenue chez Maison Cazaux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737360"/>
            <a:ext cx="10515600" cy="1463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800" b="0" i="0">
                <a:solidFill>
                  <a:srgbClr val="222222"/>
                </a:solidFill>
                <a:latin typeface="Calibri"/>
              </a:rPr>
              <a:t>Nous sommes ravis de vous accueillir. Maison Cazaux est un grossiste indépendant de produits du terroir, basé à Colomiers, qui réunit 23 collaborateurs passionnés au service des épiceries, cavistes, hôtels et restaurants du Sud-Ouest.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338328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370332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2018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461772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année de création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3550843" y="338328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3550843" y="370332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23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33723" y="461772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collaborateurs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278727" y="338328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278727" y="370332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6,2 M€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61607" y="461772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CA 2025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006611" y="3383280"/>
            <a:ext cx="2362123" cy="1828800"/>
          </a:xfrm>
          <a:prstGeom prst="rect">
            <a:avLst/>
          </a:prstGeom>
          <a:solidFill>
            <a:srgbClr val="F2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006611" y="3703320"/>
            <a:ext cx="236212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4000" b="1" i="0">
                <a:solidFill>
                  <a:srgbClr val="2E75B6"/>
                </a:solidFill>
                <a:latin typeface="Cambria"/>
              </a:rPr>
              <a:t>8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189491" y="4617720"/>
            <a:ext cx="1996363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300" b="0" i="0">
                <a:solidFill>
                  <a:srgbClr val="707070"/>
                </a:solidFill>
                <a:latin typeface="Calibri"/>
              </a:rPr>
              <a:t>comptes clients majeurs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L'équipe de direction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3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22960" y="1828800"/>
          <a:ext cx="105156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5029200"/>
                <a:gridCol w="2743200"/>
              </a:tblGrid>
              <a:tr h="365760">
                <a:tc>
                  <a:txBody>
                    <a:bodyPr/>
                    <a:lstStyle/>
                    <a:p>
                      <a:pPr algn="l"/>
                      <a:r>
                        <a:rPr sz="1300" b="1">
                          <a:solidFill>
                            <a:srgbClr val="FFFFFF"/>
                          </a:solidFill>
                          <a:latin typeface="Calibri"/>
                        </a:rPr>
                        <a:t>Nom</a:t>
                      </a:r>
                    </a:p>
                  </a:txBody>
                  <a:tcPr marT="38100" marB="38100"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00" b="1">
                          <a:solidFill>
                            <a:srgbClr val="FFFFFF"/>
                          </a:solidFill>
                          <a:latin typeface="Calibri"/>
                        </a:rPr>
                        <a:t>Fonction</a:t>
                      </a:r>
                    </a:p>
                  </a:txBody>
                  <a:tcPr marT="38100" marB="38100"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00" b="1">
                          <a:solidFill>
                            <a:srgbClr val="FFFFFF"/>
                          </a:solidFill>
                          <a:latin typeface="Calibri"/>
                        </a:rPr>
                        <a:t>Contact</a:t>
                      </a:r>
                    </a:p>
                  </a:txBody>
                  <a:tcPr marT="38100" marB="38100">
                    <a:solidFill>
                      <a:srgbClr val="1E2761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Hélène Cazaux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Présidente – Directrice générale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h.cazaux@maison-cazaux.fr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Marc Vidal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Directeur commercial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m.vidal@maison-cazaux.fr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Sophie Reynaud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Directrice administrative et financière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s.reynaud@maison-cazaux.fr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Thomas Albert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Responsable logistique &amp; supply chain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t.albert@maison-cazaux.fr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Karim Benali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Responsable achats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k.benali@maison-cazaux.fr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Julie Marchand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Responsable ressources humaines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j.marchand@maison-cazaux.fr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Antoine Lefèvre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Responsable grands comptes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a.lefevre@maison-cazaux.fr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Vos premiers jours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737360"/>
            <a:ext cx="10515600" cy="4572000"/>
          </a:xfrm>
          <a:prstGeom prst="rect">
            <a:avLst/>
          </a:prstGeom>
          <a:noFill/>
        </p:spPr>
        <p:txBody>
          <a:bodyPr wrap="square" lIns="0" tIns="0">
            <a:spAutoFit/>
          </a:bodyPr>
          <a:lstStyle/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Jour 1 : accueil RH, remise du matériel, visite de la plateforme.</a:t>
            </a:r>
          </a:p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Semaine 1 : immersion dans votre service et présentation des outils.</a:t>
            </a:r>
          </a:p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Mois 1 : point d'étape avec votre manager et la RH.</a:t>
            </a:r>
          </a:p>
          <a:p>
            <a:pPr>
              <a:spcAft>
                <a:spcPts val="1296"/>
              </a:spcAft>
            </a:pPr>
            <a:r>
              <a:rPr sz="1800">
                <a:solidFill>
                  <a:srgbClr val="222222"/>
                </a:solidFill>
                <a:latin typeface="Calibri"/>
              </a:rPr>
              <a:t>•  Télétravail : jusqu'à 2 jours/semaine pour les fonctions support (voir politique RH).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57200"/>
            <a:ext cx="100584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Infos pratiques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6400800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/>
            <a:r>
              <a:rPr sz="1100" b="0" i="0">
                <a:solidFill>
                  <a:srgbClr val="707070"/>
                </a:solidFill>
                <a:latin typeface="Calibri"/>
              </a:rPr>
              <a:t>5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22960" y="1828800"/>
          <a:ext cx="105156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7772400"/>
              </a:tblGrid>
              <a:tr h="365760">
                <a:tc>
                  <a:txBody>
                    <a:bodyPr/>
                    <a:lstStyle/>
                    <a:p>
                      <a:pPr algn="l"/>
                      <a:r>
                        <a:rPr sz="1300" b="1">
                          <a:solidFill>
                            <a:srgbClr val="FFFFFF"/>
                          </a:solidFill>
                          <a:latin typeface="Calibri"/>
                        </a:rPr>
                        <a:t>Sujet</a:t>
                      </a:r>
                    </a:p>
                  </a:txBody>
                  <a:tcPr marT="38100" marB="38100"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00" b="1">
                          <a:solidFill>
                            <a:srgbClr val="FFFFFF"/>
                          </a:solidFill>
                          <a:latin typeface="Calibri"/>
                        </a:rPr>
                        <a:t>L'essentiel</a:t>
                      </a:r>
                    </a:p>
                  </a:txBody>
                  <a:tcPr marT="38100" marB="38100">
                    <a:solidFill>
                      <a:srgbClr val="1E2761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Horaires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Du lundi au vendredi, réunion d'équipe le lundi matin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Congés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25 jours CP + 9 RTT, demande via l'outil RH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Notes de frais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À soumettre avant le 5 du mois, plafonds dans la politique RH</a:t>
                      </a:r>
                    </a:p>
                  </a:txBody>
                  <a:tcPr marT="25400" marB="254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Contact RH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222222"/>
                          </a:solidFill>
                          <a:latin typeface="Calibri"/>
                        </a:rPr>
                        <a:t>Julie Marchand — j.marchand@maison-cazaux.fr</a:t>
                      </a:r>
                    </a:p>
                  </a:txBody>
                  <a:tcPr marT="25400" marB="25400">
                    <a:solidFill>
                      <a:srgbClr val="F2F5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2743200"/>
            <a:ext cx="10515600" cy="13716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200" b="1" i="0">
                <a:solidFill>
                  <a:srgbClr val="FFFFFF"/>
                </a:solidFill>
                <a:latin typeface="Cambria"/>
              </a:rPr>
              <a:t>Bienvenue dans l'aventure 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4206240"/>
            <a:ext cx="10515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0" i="0">
                <a:solidFill>
                  <a:srgbClr val="D6E0F5"/>
                </a:solidFill>
                <a:latin typeface="Calibri"/>
              </a:rPr>
              <a:t>contact@maison-cazaux.fr  •  www.maison-cazaux.fr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2CA884FA57F946BB47D141BA734ECC" ma:contentTypeVersion="3" ma:contentTypeDescription="Create a new document." ma:contentTypeScope="" ma:versionID="c9550a46b6b258a305ad609ea7b1e6bd">
  <xsd:schema xmlns:xsd="http://www.w3.org/2001/XMLSchema" xmlns:xs="http://www.w3.org/2001/XMLSchema" xmlns:p="http://schemas.microsoft.com/office/2006/metadata/properties" xmlns:ns2="b166b0b9-3d01-4d5c-8ffe-6bdae0fbc771" targetNamespace="http://schemas.microsoft.com/office/2006/metadata/properties" ma:root="true" ma:fieldsID="b55786e975b4babda38bf4402ab570c0" ns2:_="">
    <xsd:import namespace="b166b0b9-3d01-4d5c-8ffe-6bdae0fbc7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66b0b9-3d01-4d5c-8ffe-6bdae0fbc7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3256038-3346-48AC-80D3-6D60CE6A35E2}"/>
</file>

<file path=customXml/itemProps2.xml><?xml version="1.0" encoding="utf-8"?>
<ds:datastoreItem xmlns:ds="http://schemas.openxmlformats.org/officeDocument/2006/customXml" ds:itemID="{66398A11-E15F-4969-A455-DEF468831414}"/>
</file>

<file path=customXml/itemProps3.xml><?xml version="1.0" encoding="utf-8"?>
<ds:datastoreItem xmlns:ds="http://schemas.openxmlformats.org/officeDocument/2006/customXml" ds:itemID="{2B7BACCF-E6DC-48BC-AE6A-5A2C7EF6A9B0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0x0101008E2CA884FA57F946BB47D141BA734ECC</vt:lpwstr>
  </property>
</Properties>
</file>