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 mensuel (k€)</c:v>
                </c:pt>
              </c:strCache>
            </c:strRef>
          </c:tx>
          <c:spPr>
            <a:ln w="44450">
              <a:solidFill>
                <a:srgbClr val="1F3A5F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Fév</c:v>
                </c:pt>
                <c:pt idx="2">
                  <c:v>Mar</c:v>
                </c:pt>
                <c:pt idx="3">
                  <c:v>Avr</c:v>
                </c:pt>
                <c:pt idx="4">
                  <c:v>Mai</c:v>
                </c:pt>
                <c:pt idx="5">
                  <c:v>Juin</c:v>
                </c:pt>
                <c:pt idx="6">
                  <c:v>Juil</c:v>
                </c:pt>
                <c:pt idx="7">
                  <c:v>Août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Déc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455.6</c:v>
                </c:pt>
                <c:pt idx="1">
                  <c:v>467.6</c:v>
                </c:pt>
                <c:pt idx="2">
                  <c:v>520.2</c:v>
                </c:pt>
                <c:pt idx="3">
                  <c:v>487.6</c:v>
                </c:pt>
                <c:pt idx="4">
                  <c:v>538.4</c:v>
                </c:pt>
                <c:pt idx="5">
                  <c:v>517.6</c:v>
                </c:pt>
                <c:pt idx="6">
                  <c:v>431.7</c:v>
                </c:pt>
                <c:pt idx="7">
                  <c:v>389.3</c:v>
                </c:pt>
                <c:pt idx="8">
                  <c:v>545.7</c:v>
                </c:pt>
                <c:pt idx="9">
                  <c:v>558.3</c:v>
                </c:pt>
                <c:pt idx="10">
                  <c:v>613.6</c:v>
                </c:pt>
                <c:pt idx="11">
                  <c:v>615.4</c:v>
                </c:pt>
              </c:numCache>
            </c:numRef>
          </c:val>
          <c:smooth val="0"/>
        </c:ser>
        <c:marker val="1"/>
        <c:smooth val="0"/>
        <c:axId val="2118791784"/>
        <c:axId val="2140495176"/>
      </c:lineChart>
      <c:catAx>
        <c:axId val="211879178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rgbClr val="E0E0D9"/>
            </a:solidFill>
          </a:ln>
        </c:spPr>
        <c:txPr>
          <a:bodyPr/>
          <a:lstStyle/>
          <a:p>
            <a:pPr>
              <a:defRPr sz="1100">
                <a:solidFill>
                  <a:srgbClr val="8C8C86"/>
                </a:solidFill>
                <a:latin typeface="Consolas"/>
              </a:defRPr>
            </a:pPr>
          </a:p>
        </c:txPr>
        <c:crossAx val="2140495176"/>
        <c:crosses val="autoZero"/>
        <c:auto val="1"/>
        <c:lblAlgn val="ctr"/>
        <c:lblOffset val="100"/>
        <c:noMultiLvlLbl val="0"/>
      </c:catAx>
      <c:valAx>
        <c:axId val="2140495176"/>
        <c:scaling>
          <c:max val="650.0"/>
          <c:min val="350.0"/>
        </c:scaling>
        <c:delete val="0"/>
        <c:axPos val="l"/>
        <c:majorGridlines>
          <c:spPr>
            <a:ln w="9525">
              <a:solidFill>
                <a:srgbClr val="E0E0D9"/>
              </a:solidFill>
            </a:ln>
          </c:spPr>
        </c:majorGridlines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100">
                <a:solidFill>
                  <a:srgbClr val="8C8C86"/>
                </a:solidFill>
                <a:latin typeface="Consolas"/>
              </a:defRPr>
            </a:pPr>
          </a:p>
        </c:txPr>
        <c:crossAx val="2118791784"/>
        <c:crosses val="autoZero"/>
        <c:majorUnit val="100.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Résultat net</c:v>
                </c:pt>
              </c:strCache>
            </c:strRef>
          </c:tx>
          <c:spPr>
            <a:ln w="31750">
              <a:solidFill>
                <a:srgbClr val="333333"/>
              </a:solidFill>
            </a:ln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2024</c:v>
                </c:pt>
                <c:pt idx="1">
                  <c:v>2025</c:v>
                </c:pt>
                <c:pt idx="2">
                  <c:v>2026e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152</c:v>
                </c:pt>
                <c:pt idx="1">
                  <c:v>196</c:v>
                </c:pt>
                <c:pt idx="2">
                  <c:v>235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EBE</c:v>
                </c:pt>
              </c:strCache>
            </c:strRef>
          </c:tx>
          <c:spPr>
            <a:ln w="47625">
              <a:solidFill>
                <a:srgbClr val="1F3A5F"/>
              </a:solidFill>
            </a:ln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2024</c:v>
                </c:pt>
                <c:pt idx="1">
                  <c:v>2025</c:v>
                </c:pt>
                <c:pt idx="2">
                  <c:v>2026e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318</c:v>
                </c:pt>
                <c:pt idx="1">
                  <c:v>384</c:v>
                </c:pt>
                <c:pt idx="2">
                  <c:v>430</c:v>
                </c:pt>
              </c:numCache>
            </c:numRef>
          </c:val>
          <c:smooth val="0"/>
        </c:ser>
        <c:marker val="1"/>
        <c:smooth val="0"/>
        <c:axId val="2118791784"/>
        <c:axId val="2140495176"/>
      </c:lineChart>
      <c:catAx>
        <c:axId val="211879178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rgbClr val="E0E0D9"/>
            </a:solidFill>
          </a:ln>
        </c:spPr>
        <c:txPr>
          <a:bodyPr/>
          <a:lstStyle/>
          <a:p>
            <a:pPr>
              <a:defRPr sz="1100">
                <a:solidFill>
                  <a:srgbClr val="8C8C86"/>
                </a:solidFill>
                <a:latin typeface="Consolas"/>
              </a:defRPr>
            </a:pPr>
          </a:p>
        </c:txPr>
        <c:crossAx val="2140495176"/>
        <c:crosses val="autoZero"/>
        <c:auto val="1"/>
        <c:lblAlgn val="ctr"/>
        <c:lblOffset val="100"/>
        <c:noMultiLvlLbl val="0"/>
      </c:catAx>
      <c:valAx>
        <c:axId val="2140495176"/>
        <c:scaling>
          <c:max val="460.0"/>
          <c:min val="100.0"/>
        </c:scaling>
        <c:delete val="0"/>
        <c:axPos val="l"/>
        <c:majorGridlines>
          <c:spPr>
            <a:ln w="9525">
              <a:solidFill>
                <a:srgbClr val="E0E0D9"/>
              </a:solidFill>
            </a:ln>
          </c:spPr>
        </c:majorGridlines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100">
                <a:solidFill>
                  <a:srgbClr val="8C8C86"/>
                </a:solidFill>
                <a:latin typeface="Consolas"/>
              </a:defRPr>
            </a:pPr>
          </a:p>
        </c:txPr>
        <c:crossAx val="2118791784"/>
        <c:crosses val="autoZero"/>
        <c:majorUnit val="100.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445000" y="1587500"/>
            <a:ext cx="6794500" cy="3429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200" b="1">
                <a:solidFill>
                  <a:srgbClr val="1F3A5F"/>
                </a:solidFill>
                <a:latin typeface="Georgia"/>
              </a:rPr>
              <a:t>2025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2500" y="1270000"/>
            <a:ext cx="6350000" cy="25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spc="16">
                <a:solidFill>
                  <a:srgbClr val="8C8C86"/>
                </a:solidFill>
                <a:latin typeface="Consolas"/>
              </a:rPr>
              <a:t>DOSSIER FINANCIER — PARTENAIRES FINANCIERS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952500" y="1587500"/>
            <a:ext cx="444500" cy="1905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52500" y="2286000"/>
            <a:ext cx="3937000" cy="1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4000"/>
              </a:lnSpc>
            </a:pPr>
            <a:r>
              <a:rPr sz="4400" b="1">
                <a:solidFill>
                  <a:srgbClr val="1A1A1A"/>
                </a:solidFill>
                <a:latin typeface="Georgia"/>
              </a:rPr>
              <a:t>Maison Cazaux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2500" y="3479800"/>
            <a:ext cx="355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>
                <a:solidFill>
                  <a:srgbClr val="8C8C86"/>
                </a:solidFill>
                <a:latin typeface="Segoe UI"/>
              </a:rPr>
              <a:t>Situation financière 2025 &amp; trajectoire 2026</a:t>
            </a:r>
          </a:p>
        </p:txBody>
      </p:sp>
      <p:sp>
        <p:nvSpPr>
          <p:cNvPr id="8" name="Rectangle 7"/>
          <p:cNvSpPr/>
          <p:nvPr/>
        </p:nvSpPr>
        <p:spPr>
          <a:xfrm>
            <a:off x="952500" y="5619750"/>
            <a:ext cx="10287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52500" y="5746750"/>
            <a:ext cx="19050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spc="6">
                <a:solidFill>
                  <a:srgbClr val="8C8C86"/>
                </a:solidFill>
                <a:latin typeface="Consolas"/>
              </a:rPr>
              <a:t>CA 2025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2500" y="5911850"/>
            <a:ext cx="1905000" cy="292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Georgia"/>
              </a:rPr>
              <a:t>6,20 M€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22600" y="5746750"/>
            <a:ext cx="19050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spc="6">
                <a:solidFill>
                  <a:srgbClr val="8C8C86"/>
                </a:solidFill>
                <a:latin typeface="Consolas"/>
              </a:rPr>
              <a:t>CROISSANCE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22600" y="5911850"/>
            <a:ext cx="1905000" cy="292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Georgia"/>
              </a:rPr>
              <a:t>+8,0 %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92700" y="5746750"/>
            <a:ext cx="19050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spc="6">
                <a:solidFill>
                  <a:srgbClr val="8C8C86"/>
                </a:solidFill>
                <a:latin typeface="Consolas"/>
              </a:rPr>
              <a:t>EBE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92700" y="5911850"/>
            <a:ext cx="1905000" cy="292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Georgia"/>
              </a:rPr>
              <a:t>384 k€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62800" y="5746750"/>
            <a:ext cx="19050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spc="6">
                <a:solidFill>
                  <a:srgbClr val="8C8C86"/>
                </a:solidFill>
                <a:latin typeface="Consolas"/>
              </a:rPr>
              <a:t>RÉSULTAT NET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62800" y="5911850"/>
            <a:ext cx="1905000" cy="292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Georgia"/>
              </a:rPr>
              <a:t>196 k€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232900" y="5746750"/>
            <a:ext cx="19050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spc="6">
                <a:solidFill>
                  <a:srgbClr val="8C8C86"/>
                </a:solidFill>
                <a:latin typeface="Consolas"/>
              </a:rPr>
              <a:t>DSO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232900" y="5911850"/>
            <a:ext cx="1905000" cy="292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Georgia"/>
              </a:rPr>
              <a:t>52 j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52500" y="6400800"/>
            <a:ext cx="10287000" cy="177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spc="5">
                <a:solidFill>
                  <a:srgbClr val="8C8C86"/>
                </a:solidFill>
                <a:latin typeface="Consolas"/>
              </a:rPr>
              <a:t>Confidentiel  ·  Juin 2026  ·  Données arrêtées au 31/12/2025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52500" y="952500"/>
            <a:ext cx="825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spc="16">
                <a:solidFill>
                  <a:srgbClr val="8C8C86"/>
                </a:solidFill>
                <a:latin typeface="Consolas"/>
              </a:rPr>
              <a:t>SYNTHÈSE EXÉCUTIVE</a:t>
            </a:r>
          </a:p>
        </p:txBody>
      </p:sp>
      <p:sp>
        <p:nvSpPr>
          <p:cNvPr id="4" name="Rectangle 3"/>
          <p:cNvSpPr/>
          <p:nvPr/>
        </p:nvSpPr>
        <p:spPr>
          <a:xfrm>
            <a:off x="952500" y="1219200"/>
            <a:ext cx="355600" cy="1905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842500" y="952500"/>
            <a:ext cx="1397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300" b="0" spc="8">
                <a:solidFill>
                  <a:srgbClr val="8C8C86"/>
                </a:solidFill>
                <a:latin typeface="Consolas"/>
              </a:rPr>
              <a:t>02 / 09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2500" y="1536700"/>
            <a:ext cx="10287000" cy="952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3300" b="1">
                <a:solidFill>
                  <a:srgbClr val="1A1A1A"/>
                </a:solidFill>
                <a:latin typeface="Georgia"/>
              </a:rPr>
              <a:t>Une année 2025 de croissance rentable,
besoin en fonds de roulement maîtrisé</a:t>
            </a:r>
          </a:p>
        </p:txBody>
      </p:sp>
      <p:sp>
        <p:nvSpPr>
          <p:cNvPr id="7" name="Rectangle 6"/>
          <p:cNvSpPr/>
          <p:nvPr/>
        </p:nvSpPr>
        <p:spPr>
          <a:xfrm>
            <a:off x="952500" y="3175000"/>
            <a:ext cx="2984500" cy="1270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52500" y="3314700"/>
            <a:ext cx="2984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spc="6">
                <a:solidFill>
                  <a:srgbClr val="8C8C86"/>
                </a:solidFill>
                <a:latin typeface="Consolas"/>
              </a:rPr>
              <a:t>CHIFFRE D'AFFAIRES 2025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52500" y="3530600"/>
            <a:ext cx="2984500" cy="50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600" b="1">
                <a:solidFill>
                  <a:srgbClr val="1F3A5F"/>
                </a:solidFill>
                <a:latin typeface="Georgia"/>
              </a:rPr>
              <a:t>6,20 M€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2500" y="4127500"/>
            <a:ext cx="2984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spc="8">
                <a:solidFill>
                  <a:srgbClr val="1F3A5F"/>
                </a:solidFill>
                <a:latin typeface="Consolas"/>
              </a:rPr>
              <a:t>▲ +8,0 % VS 2024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08500" y="3175000"/>
            <a:ext cx="2984500" cy="1270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508500" y="3314700"/>
            <a:ext cx="2984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spc="6">
                <a:solidFill>
                  <a:srgbClr val="8C8C86"/>
                </a:solidFill>
                <a:latin typeface="Consolas"/>
              </a:rPr>
              <a:t>MARGE BRUTE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08500" y="3530600"/>
            <a:ext cx="2984500" cy="50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600" b="1">
                <a:solidFill>
                  <a:srgbClr val="1F3A5F"/>
                </a:solidFill>
                <a:latin typeface="Georgia"/>
              </a:rPr>
              <a:t>32,2 %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08500" y="4127500"/>
            <a:ext cx="2984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spc="8">
                <a:solidFill>
                  <a:srgbClr val="1F3A5F"/>
                </a:solidFill>
                <a:latin typeface="Consolas"/>
              </a:rPr>
              <a:t>▲ +1,3 PT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064500" y="3175000"/>
            <a:ext cx="2984500" cy="1270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064500" y="3314700"/>
            <a:ext cx="2984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spc="6">
                <a:solidFill>
                  <a:srgbClr val="8C8C86"/>
                </a:solidFill>
                <a:latin typeface="Consolas"/>
              </a:rPr>
              <a:t>EXCÉDENT BRUT D'EXPL.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64500" y="3530600"/>
            <a:ext cx="2984500" cy="50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600" b="1">
                <a:solidFill>
                  <a:srgbClr val="1F3A5F"/>
                </a:solidFill>
                <a:latin typeface="Georgia"/>
              </a:rPr>
              <a:t>384 k€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64500" y="4127500"/>
            <a:ext cx="2984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spc="8">
                <a:solidFill>
                  <a:srgbClr val="1F3A5F"/>
                </a:solidFill>
                <a:latin typeface="Consolas"/>
              </a:rPr>
              <a:t>▲ +20,7 %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52500" y="4508500"/>
            <a:ext cx="2984500" cy="1270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52500" y="4648200"/>
            <a:ext cx="2984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spc="6">
                <a:solidFill>
                  <a:srgbClr val="8C8C86"/>
                </a:solidFill>
                <a:latin typeface="Consolas"/>
              </a:rPr>
              <a:t>RÉSULTAT NET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52500" y="4864100"/>
            <a:ext cx="2984500" cy="50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600" b="1">
                <a:solidFill>
                  <a:srgbClr val="1F3A5F"/>
                </a:solidFill>
                <a:latin typeface="Georgia"/>
              </a:rPr>
              <a:t>196 k€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2500" y="5461000"/>
            <a:ext cx="2984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spc="8">
                <a:solidFill>
                  <a:srgbClr val="1F3A5F"/>
                </a:solidFill>
                <a:latin typeface="Consolas"/>
              </a:rPr>
              <a:t>▲ +28,9 %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508500" y="4508500"/>
            <a:ext cx="2984500" cy="1270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4508500" y="4648200"/>
            <a:ext cx="2984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spc="6">
                <a:solidFill>
                  <a:srgbClr val="8C8C86"/>
                </a:solidFill>
                <a:latin typeface="Consolas"/>
              </a:rPr>
              <a:t>DSO — DÉLAI CLIENTS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508500" y="4864100"/>
            <a:ext cx="2984500" cy="50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600" b="1">
                <a:solidFill>
                  <a:srgbClr val="1F3A5F"/>
                </a:solidFill>
                <a:latin typeface="Georgia"/>
              </a:rPr>
              <a:t>52 j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08500" y="5461000"/>
            <a:ext cx="2984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spc="8">
                <a:solidFill>
                  <a:srgbClr val="1F3A5F"/>
                </a:solidFill>
                <a:latin typeface="Consolas"/>
              </a:rPr>
              <a:t>▼ −6 J · FAVORABLE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8064500" y="4508500"/>
            <a:ext cx="2984500" cy="1270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064500" y="4648200"/>
            <a:ext cx="2984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spc="6">
                <a:solidFill>
                  <a:srgbClr val="8C8C86"/>
                </a:solidFill>
                <a:latin typeface="Consolas"/>
              </a:rPr>
              <a:t>TAUX DE SERVICE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064500" y="4864100"/>
            <a:ext cx="2984500" cy="50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600" b="1">
                <a:solidFill>
                  <a:srgbClr val="1F3A5F"/>
                </a:solidFill>
                <a:latin typeface="Georgia"/>
              </a:rPr>
              <a:t>96,2 %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064500" y="5461000"/>
            <a:ext cx="2984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spc="8">
                <a:solidFill>
                  <a:srgbClr val="1F3A5F"/>
                </a:solidFill>
                <a:latin typeface="Consolas"/>
              </a:rPr>
              <a:t>▲ +1,4 PT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52500" y="952500"/>
            <a:ext cx="825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spc="16">
                <a:solidFill>
                  <a:srgbClr val="8C8C86"/>
                </a:solidFill>
                <a:latin typeface="Consolas"/>
              </a:rPr>
              <a:t>INDICATEURS CLÉS</a:t>
            </a:r>
          </a:p>
        </p:txBody>
      </p:sp>
      <p:sp>
        <p:nvSpPr>
          <p:cNvPr id="4" name="Rectangle 3"/>
          <p:cNvSpPr/>
          <p:nvPr/>
        </p:nvSpPr>
        <p:spPr>
          <a:xfrm>
            <a:off x="952500" y="1219200"/>
            <a:ext cx="355600" cy="1905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842500" y="952500"/>
            <a:ext cx="1397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300" b="0" spc="8">
                <a:solidFill>
                  <a:srgbClr val="8C8C86"/>
                </a:solidFill>
                <a:latin typeface="Consolas"/>
              </a:rPr>
              <a:t>03 / 09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2500" y="1536700"/>
            <a:ext cx="10287000" cy="952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3300" b="1">
                <a:solidFill>
                  <a:srgbClr val="1A1A1A"/>
                </a:solidFill>
                <a:latin typeface="Georgia"/>
              </a:rPr>
              <a:t>Tous les indicateurs progressent
vers les objectifs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2500" y="2984500"/>
            <a:ext cx="25400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spc="6">
                <a:solidFill>
                  <a:srgbClr val="8C8C86"/>
                </a:solidFill>
                <a:latin typeface="Consolas"/>
              </a:rPr>
              <a:t>INDICATEUR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16500" y="2984500"/>
            <a:ext cx="19050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300" b="0" spc="6">
                <a:solidFill>
                  <a:srgbClr val="8C8C86"/>
                </a:solidFill>
                <a:latin typeface="Consolas"/>
              </a:rPr>
              <a:t>2024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77000" y="2984500"/>
            <a:ext cx="19050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300" b="0" spc="6">
                <a:solidFill>
                  <a:srgbClr val="8C8C86"/>
                </a:solidFill>
                <a:latin typeface="Consolas"/>
              </a:rPr>
              <a:t>2025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05750" y="2984500"/>
            <a:ext cx="19050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300" b="0" spc="6">
                <a:solidFill>
                  <a:srgbClr val="8C8C86"/>
                </a:solidFill>
                <a:latin typeface="Consolas"/>
              </a:rPr>
              <a:t>VAR.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4500" y="2984500"/>
            <a:ext cx="19050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300" b="0" spc="6">
                <a:solidFill>
                  <a:srgbClr val="8C8C86"/>
                </a:solidFill>
                <a:latin typeface="Consolas"/>
              </a:rPr>
              <a:t>OBJ. 2026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52500" y="3200400"/>
            <a:ext cx="10287000" cy="127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52500" y="3263900"/>
            <a:ext cx="3556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>
                <a:solidFill>
                  <a:srgbClr val="1A1A1A"/>
                </a:solidFill>
                <a:latin typeface="Segoe UI"/>
              </a:rPr>
              <a:t>Chiffre d'affaires HT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16500" y="3263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8C8C86"/>
                </a:solidFill>
                <a:latin typeface="Segoe UI"/>
              </a:rPr>
              <a:t>5,74 M€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77000" y="3263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6,20 M€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905750" y="3263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400" b="0">
                <a:solidFill>
                  <a:srgbClr val="1F3A5F"/>
                </a:solidFill>
                <a:latin typeface="Consolas"/>
              </a:rPr>
              <a:t>+8,0 %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334500" y="3263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1F3A5F"/>
                </a:solidFill>
                <a:latin typeface="Segoe UI"/>
              </a:rPr>
              <a:t>6,70 M€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52500" y="3581400"/>
            <a:ext cx="10287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52500" y="3581400"/>
            <a:ext cx="3556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>
                <a:solidFill>
                  <a:srgbClr val="1A1A1A"/>
                </a:solidFill>
                <a:latin typeface="Segoe UI"/>
              </a:rPr>
              <a:t>Marge brute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16500" y="3581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8C8C86"/>
                </a:solidFill>
                <a:latin typeface="Segoe UI"/>
              </a:rPr>
              <a:t>30,9 %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77000" y="3581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32,2 %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905750" y="3581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400" b="0">
                <a:solidFill>
                  <a:srgbClr val="1F3A5F"/>
                </a:solidFill>
                <a:latin typeface="Consolas"/>
              </a:rPr>
              <a:t>+1,3 pt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334500" y="3581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1F3A5F"/>
                </a:solidFill>
                <a:latin typeface="Segoe UI"/>
              </a:rPr>
              <a:t>33,0 %</a:t>
            </a:r>
          </a:p>
        </p:txBody>
      </p:sp>
      <p:sp>
        <p:nvSpPr>
          <p:cNvPr id="24" name="Rectangle 23"/>
          <p:cNvSpPr/>
          <p:nvPr/>
        </p:nvSpPr>
        <p:spPr>
          <a:xfrm>
            <a:off x="952500" y="3898900"/>
            <a:ext cx="10287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52500" y="3898900"/>
            <a:ext cx="3556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>
                <a:solidFill>
                  <a:srgbClr val="1A1A1A"/>
                </a:solidFill>
                <a:latin typeface="Segoe UI"/>
              </a:rPr>
              <a:t>Excédent brut d'exploitation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16500" y="3898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8C8C86"/>
                </a:solidFill>
                <a:latin typeface="Segoe UI"/>
              </a:rPr>
              <a:t>318 k€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77000" y="3898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384 k€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905750" y="3898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400" b="0">
                <a:solidFill>
                  <a:srgbClr val="1F3A5F"/>
                </a:solidFill>
                <a:latin typeface="Consolas"/>
              </a:rPr>
              <a:t>+20,7 %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334500" y="3898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1F3A5F"/>
                </a:solidFill>
                <a:latin typeface="Segoe UI"/>
              </a:rPr>
              <a:t>430 k€</a:t>
            </a:r>
          </a:p>
        </p:txBody>
      </p:sp>
      <p:sp>
        <p:nvSpPr>
          <p:cNvPr id="30" name="Rectangle 29"/>
          <p:cNvSpPr/>
          <p:nvPr/>
        </p:nvSpPr>
        <p:spPr>
          <a:xfrm>
            <a:off x="952500" y="4216400"/>
            <a:ext cx="10287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52500" y="4216400"/>
            <a:ext cx="3556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>
                <a:solidFill>
                  <a:srgbClr val="1A1A1A"/>
                </a:solidFill>
                <a:latin typeface="Segoe UI"/>
              </a:rPr>
              <a:t>Résultat net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16500" y="4216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8C8C86"/>
                </a:solidFill>
                <a:latin typeface="Segoe UI"/>
              </a:rPr>
              <a:t>152 k€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77000" y="4216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196 k€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905750" y="4216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400" b="0">
                <a:solidFill>
                  <a:srgbClr val="1F3A5F"/>
                </a:solidFill>
                <a:latin typeface="Consolas"/>
              </a:rPr>
              <a:t>+28,9 %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334500" y="4216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1F3A5F"/>
                </a:solidFill>
                <a:latin typeface="Segoe UI"/>
              </a:rPr>
              <a:t>235 k€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52500" y="4533900"/>
            <a:ext cx="10287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952500" y="4533900"/>
            <a:ext cx="3556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>
                <a:solidFill>
                  <a:srgbClr val="1A1A1A"/>
                </a:solidFill>
                <a:latin typeface="Segoe UI"/>
              </a:rPr>
              <a:t>Nombre de commandes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016500" y="4533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8C8C86"/>
                </a:solidFill>
                <a:latin typeface="Segoe UI"/>
              </a:rPr>
              <a:t>3 870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77000" y="4533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4 180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905750" y="4533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400" b="0">
                <a:solidFill>
                  <a:srgbClr val="1F3A5F"/>
                </a:solidFill>
                <a:latin typeface="Consolas"/>
              </a:rPr>
              <a:t>+8,0 %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334500" y="4533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1F3A5F"/>
                </a:solidFill>
                <a:latin typeface="Segoe UI"/>
              </a:rPr>
              <a:t>4 500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52500" y="4851400"/>
            <a:ext cx="10287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952500" y="4851400"/>
            <a:ext cx="3556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>
                <a:solidFill>
                  <a:srgbClr val="1A1A1A"/>
                </a:solidFill>
                <a:latin typeface="Segoe UI"/>
              </a:rPr>
              <a:t>Panier moyen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16500" y="4851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8C8C86"/>
                </a:solidFill>
                <a:latin typeface="Segoe UI"/>
              </a:rPr>
              <a:t>1 483 €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477000" y="4851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1 483 €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905750" y="4851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400" b="0">
                <a:solidFill>
                  <a:srgbClr val="8C8C86"/>
                </a:solidFill>
                <a:latin typeface="Consolas"/>
              </a:rPr>
              <a:t>0,0 %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334500" y="4851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1F3A5F"/>
                </a:solidFill>
                <a:latin typeface="Segoe UI"/>
              </a:rPr>
              <a:t>1 489 €</a:t>
            </a:r>
          </a:p>
        </p:txBody>
      </p:sp>
      <p:sp>
        <p:nvSpPr>
          <p:cNvPr id="48" name="Rectangle 47"/>
          <p:cNvSpPr/>
          <p:nvPr/>
        </p:nvSpPr>
        <p:spPr>
          <a:xfrm>
            <a:off x="952500" y="5168900"/>
            <a:ext cx="10287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952500" y="5168900"/>
            <a:ext cx="3556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>
                <a:solidFill>
                  <a:srgbClr val="1A1A1A"/>
                </a:solidFill>
                <a:latin typeface="Segoe UI"/>
              </a:rPr>
              <a:t>Taux de service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016500" y="5168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8C8C86"/>
                </a:solidFill>
                <a:latin typeface="Segoe UI"/>
              </a:rPr>
              <a:t>94,8 %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477000" y="5168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96,2 %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905750" y="5168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400" b="0">
                <a:solidFill>
                  <a:srgbClr val="1F3A5F"/>
                </a:solidFill>
                <a:latin typeface="Consolas"/>
              </a:rPr>
              <a:t>+1,4 pt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9334500" y="5168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1F3A5F"/>
                </a:solidFill>
                <a:latin typeface="Segoe UI"/>
              </a:rPr>
              <a:t>97,5 %</a:t>
            </a:r>
          </a:p>
        </p:txBody>
      </p:sp>
      <p:sp>
        <p:nvSpPr>
          <p:cNvPr id="54" name="Rectangle 53"/>
          <p:cNvSpPr/>
          <p:nvPr/>
        </p:nvSpPr>
        <p:spPr>
          <a:xfrm>
            <a:off x="952500" y="5486400"/>
            <a:ext cx="10287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952500" y="5486400"/>
            <a:ext cx="3556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>
                <a:solidFill>
                  <a:srgbClr val="1A1A1A"/>
                </a:solidFill>
                <a:latin typeface="Segoe UI"/>
              </a:rPr>
              <a:t>DSO — délai de paiement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016500" y="5486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8C8C86"/>
                </a:solidFill>
                <a:latin typeface="Segoe UI"/>
              </a:rPr>
              <a:t>58 j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477000" y="5486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52 j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905750" y="5486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400" b="0">
                <a:solidFill>
                  <a:srgbClr val="1F3A5F"/>
                </a:solidFill>
                <a:latin typeface="Consolas"/>
              </a:rPr>
              <a:t>−6 j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334500" y="5486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1F3A5F"/>
                </a:solidFill>
                <a:latin typeface="Segoe UI"/>
              </a:rPr>
              <a:t>45 j</a:t>
            </a:r>
          </a:p>
        </p:txBody>
      </p:sp>
      <p:sp>
        <p:nvSpPr>
          <p:cNvPr id="60" name="Rectangle 59"/>
          <p:cNvSpPr/>
          <p:nvPr/>
        </p:nvSpPr>
        <p:spPr>
          <a:xfrm>
            <a:off x="952500" y="5803900"/>
            <a:ext cx="10287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952500" y="5803900"/>
            <a:ext cx="3556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>
                <a:solidFill>
                  <a:srgbClr val="1A1A1A"/>
                </a:solidFill>
                <a:latin typeface="Segoe UI"/>
              </a:rPr>
              <a:t>Rotation des stocks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016500" y="5803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8C8C86"/>
                </a:solidFill>
                <a:latin typeface="Segoe UI"/>
              </a:rPr>
              <a:t>47 j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477000" y="5803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41 j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905750" y="5803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400" b="0">
                <a:solidFill>
                  <a:srgbClr val="1F3A5F"/>
                </a:solidFill>
                <a:latin typeface="Consolas"/>
              </a:rPr>
              <a:t>−6 j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9334500" y="58039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1F3A5F"/>
                </a:solidFill>
                <a:latin typeface="Segoe UI"/>
              </a:rPr>
              <a:t>38 j</a:t>
            </a:r>
          </a:p>
        </p:txBody>
      </p:sp>
      <p:sp>
        <p:nvSpPr>
          <p:cNvPr id="66" name="Rectangle 65"/>
          <p:cNvSpPr/>
          <p:nvPr/>
        </p:nvSpPr>
        <p:spPr>
          <a:xfrm>
            <a:off x="952500" y="6121400"/>
            <a:ext cx="10287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952500" y="6121400"/>
            <a:ext cx="3556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>
                <a:solidFill>
                  <a:srgbClr val="1A1A1A"/>
                </a:solidFill>
                <a:latin typeface="Segoe UI"/>
              </a:rPr>
              <a:t>Effectif (ETP)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016500" y="6121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8C8C86"/>
                </a:solidFill>
                <a:latin typeface="Segoe UI"/>
              </a:rPr>
              <a:t>21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477000" y="6121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23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7905750" y="6121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400" b="0">
                <a:solidFill>
                  <a:srgbClr val="1F3A5F"/>
                </a:solidFill>
                <a:latin typeface="Consolas"/>
              </a:rPr>
              <a:t>+2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9334500" y="6121400"/>
            <a:ext cx="1905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500" b="0">
                <a:solidFill>
                  <a:srgbClr val="1F3A5F"/>
                </a:solidFill>
                <a:latin typeface="Segoe UI"/>
              </a:rPr>
              <a:t>25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52500" y="6438900"/>
            <a:ext cx="10287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52500" y="952500"/>
            <a:ext cx="825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spc="16">
                <a:solidFill>
                  <a:srgbClr val="8C8C86"/>
                </a:solidFill>
                <a:latin typeface="Consolas"/>
              </a:rPr>
              <a:t>CHIFFRE D'AFFAIRES</a:t>
            </a:r>
          </a:p>
        </p:txBody>
      </p:sp>
      <p:sp>
        <p:nvSpPr>
          <p:cNvPr id="4" name="Rectangle 3"/>
          <p:cNvSpPr/>
          <p:nvPr/>
        </p:nvSpPr>
        <p:spPr>
          <a:xfrm>
            <a:off x="952500" y="1219200"/>
            <a:ext cx="355600" cy="1905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842500" y="952500"/>
            <a:ext cx="1397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300" b="0" spc="8">
                <a:solidFill>
                  <a:srgbClr val="8C8C86"/>
                </a:solidFill>
                <a:latin typeface="Consolas"/>
              </a:rPr>
              <a:t>04 / 09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2500" y="1536700"/>
            <a:ext cx="10287000" cy="952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3300" b="1">
                <a:solidFill>
                  <a:srgbClr val="1A1A1A"/>
                </a:solidFill>
                <a:latin typeface="Georgia"/>
              </a:rPr>
              <a:t>Une croissance régulière de +8 %/an,
cap sur 6,7 M€ en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2500" y="3213100"/>
            <a:ext cx="3810000" cy="177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spc="5">
                <a:solidFill>
                  <a:srgbClr val="333333"/>
                </a:solidFill>
                <a:latin typeface="Consolas"/>
              </a:rPr>
              <a:t>2024</a:t>
            </a:r>
          </a:p>
        </p:txBody>
      </p:sp>
      <p:sp>
        <p:nvSpPr>
          <p:cNvPr id="8" name="Rectangle 7"/>
          <p:cNvSpPr/>
          <p:nvPr/>
        </p:nvSpPr>
        <p:spPr>
          <a:xfrm>
            <a:off x="952500" y="3429000"/>
            <a:ext cx="4134513" cy="254000"/>
          </a:xfrm>
          <a:prstGeom prst="rect">
            <a:avLst/>
          </a:prstGeom>
          <a:solidFill>
            <a:srgbClr val="8C8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214013" y="3390900"/>
            <a:ext cx="1651000" cy="330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400" b="1">
                <a:solidFill>
                  <a:srgbClr val="8C8C86"/>
                </a:solidFill>
                <a:latin typeface="Georgia"/>
              </a:rPr>
              <a:t>5,74 M€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2500" y="4038600"/>
            <a:ext cx="3810000" cy="177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spc="5">
                <a:solidFill>
                  <a:srgbClr val="333333"/>
                </a:solidFill>
                <a:latin typeface="Consolas"/>
              </a:rPr>
              <a:t>2025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52500" y="4254500"/>
            <a:ext cx="4465850" cy="2540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545350" y="4216400"/>
            <a:ext cx="1651000" cy="330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400" b="1">
                <a:solidFill>
                  <a:srgbClr val="1F3A5F"/>
                </a:solidFill>
                <a:latin typeface="Georgia"/>
              </a:rPr>
              <a:t>6,20 M€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52500" y="4864100"/>
            <a:ext cx="3810000" cy="177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spc="5">
                <a:solidFill>
                  <a:srgbClr val="333333"/>
                </a:solidFill>
                <a:latin typeface="Consolas"/>
              </a:rPr>
              <a:t>2026E — OBJECTIF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52500" y="5080000"/>
            <a:ext cx="4826000" cy="2540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905500" y="5041900"/>
            <a:ext cx="1651000" cy="330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400" b="1">
                <a:solidFill>
                  <a:srgbClr val="1F3A5F"/>
                </a:solidFill>
                <a:latin typeface="Georgia"/>
              </a:rPr>
              <a:t>6,70 M€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52500" y="5651500"/>
            <a:ext cx="4826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>
                <a:solidFill>
                  <a:srgbClr val="8C8C86"/>
                </a:solidFill>
                <a:latin typeface="Segoe UI"/>
              </a:rPr>
              <a:t>Trajectoire +8,0 %/an — confirmée par le budget 2026.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493000" y="3302000"/>
            <a:ext cx="3746500" cy="1905000"/>
          </a:xfrm>
          <a:prstGeom prst="rect">
            <a:avLst/>
          </a:prstGeom>
          <a:solidFill>
            <a:srgbClr val="F2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493000" y="3302000"/>
            <a:ext cx="25400" cy="1905000"/>
          </a:xfrm>
          <a:prstGeom prst="rect">
            <a:avLst/>
          </a:prstGeom>
          <a:solidFill>
            <a:srgbClr val="C9A2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683500" y="3479800"/>
            <a:ext cx="3365500" cy="177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spc="5">
                <a:solidFill>
                  <a:srgbClr val="9C7B3F"/>
                </a:solidFill>
                <a:latin typeface="Consolas"/>
              </a:rPr>
              <a:t>BUDGET 2026 vs RÉALISÉ (JANV.–MAI)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83500" y="3721100"/>
            <a:ext cx="3365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1A1A1A"/>
                </a:solidFill>
                <a:latin typeface="Georgia"/>
              </a:rPr>
              <a:t>2 568 k€ réalisés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683500" y="4114800"/>
            <a:ext cx="3365500" cy="177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>
                <a:solidFill>
                  <a:srgbClr val="8C8C86"/>
                </a:solidFill>
                <a:latin typeface="Segoe UI"/>
              </a:rPr>
              <a:t>pour 2 690 k€ budgétés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83500" y="4394200"/>
            <a:ext cx="3365500" cy="635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600" b="0">
                <a:solidFill>
                  <a:srgbClr val="333333"/>
                </a:solidFill>
                <a:latin typeface="Segoe UI"/>
              </a:rPr>
              <a:t>Soit −4,5 % : démarrage 2026 légèrement en retrait du budget, à surveiller.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52500" y="952500"/>
            <a:ext cx="825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spc="16">
                <a:solidFill>
                  <a:srgbClr val="8C8C86"/>
                </a:solidFill>
                <a:latin typeface="Consolas"/>
              </a:rPr>
              <a:t>VENTES 2025 PAR CATÉGORIE</a:t>
            </a:r>
          </a:p>
        </p:txBody>
      </p:sp>
      <p:sp>
        <p:nvSpPr>
          <p:cNvPr id="4" name="Rectangle 3"/>
          <p:cNvSpPr/>
          <p:nvPr/>
        </p:nvSpPr>
        <p:spPr>
          <a:xfrm>
            <a:off x="952500" y="1219200"/>
            <a:ext cx="355600" cy="1905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842500" y="952500"/>
            <a:ext cx="1397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300" b="0" spc="8">
                <a:solidFill>
                  <a:srgbClr val="8C8C86"/>
                </a:solidFill>
                <a:latin typeface="Consolas"/>
              </a:rPr>
              <a:t>05 / 09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2500" y="1536700"/>
            <a:ext cx="10287000" cy="952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3300" b="1">
                <a:solidFill>
                  <a:srgbClr val="1A1A1A"/>
                </a:solidFill>
                <a:latin typeface="Georgia"/>
              </a:rPr>
              <a:t>Des ventes diversifiées, tirées
par les vins et les conserves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2500" y="3276600"/>
            <a:ext cx="1651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 spc="3">
                <a:solidFill>
                  <a:srgbClr val="333333"/>
                </a:solidFill>
                <a:latin typeface="Consolas"/>
              </a:rPr>
              <a:t>Vins</a:t>
            </a:r>
          </a:p>
        </p:txBody>
      </p:sp>
      <p:sp>
        <p:nvSpPr>
          <p:cNvPr id="8" name="Rectangle 7"/>
          <p:cNvSpPr/>
          <p:nvPr/>
        </p:nvSpPr>
        <p:spPr>
          <a:xfrm>
            <a:off x="2730500" y="3314700"/>
            <a:ext cx="5461000" cy="1778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525000" y="3263900"/>
            <a:ext cx="1714500" cy="2794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2000" b="1">
                <a:solidFill>
                  <a:srgbClr val="1A1A1A"/>
                </a:solidFill>
                <a:latin typeface="Georgia"/>
              </a:rPr>
              <a:t>1 688 k€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77500" y="3282950"/>
            <a:ext cx="762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0">
                <a:solidFill>
                  <a:srgbClr val="8C8C86"/>
                </a:solidFill>
                <a:latin typeface="Consolas"/>
              </a:rPr>
              <a:t>27,5%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2500" y="3733799"/>
            <a:ext cx="1651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 spc="3">
                <a:solidFill>
                  <a:srgbClr val="333333"/>
                </a:solidFill>
                <a:latin typeface="Consolas"/>
              </a:rPr>
              <a:t>Conserves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730500" y="3771900"/>
            <a:ext cx="4630006" cy="1778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525000" y="3721100"/>
            <a:ext cx="1714500" cy="2794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2000" b="1">
                <a:solidFill>
                  <a:srgbClr val="1A1A1A"/>
                </a:solidFill>
                <a:latin typeface="Georgia"/>
              </a:rPr>
              <a:t>1 431 k€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7500" y="3740150"/>
            <a:ext cx="762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0">
                <a:solidFill>
                  <a:srgbClr val="8C8C86"/>
                </a:solidFill>
                <a:latin typeface="Consolas"/>
              </a:rPr>
              <a:t>23,3%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52500" y="4190999"/>
            <a:ext cx="1651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 spc="3">
                <a:solidFill>
                  <a:srgbClr val="333333"/>
                </a:solidFill>
                <a:latin typeface="Consolas"/>
              </a:rPr>
              <a:t>Fromages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730500" y="4229100"/>
            <a:ext cx="2946661" cy="177800"/>
          </a:xfrm>
          <a:prstGeom prst="rect">
            <a:avLst/>
          </a:prstGeom>
          <a:solidFill>
            <a:srgbClr val="33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525000" y="4178300"/>
            <a:ext cx="1714500" cy="2794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2000" b="1">
                <a:solidFill>
                  <a:srgbClr val="1A1A1A"/>
                </a:solidFill>
                <a:latin typeface="Georgia"/>
              </a:rPr>
              <a:t>911 k€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477500" y="4197350"/>
            <a:ext cx="762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0">
                <a:solidFill>
                  <a:srgbClr val="8C8C86"/>
                </a:solidFill>
                <a:latin typeface="Consolas"/>
              </a:rPr>
              <a:t>14,8%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52500" y="4648200"/>
            <a:ext cx="1651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 spc="3">
                <a:solidFill>
                  <a:srgbClr val="333333"/>
                </a:solidFill>
                <a:latin typeface="Consolas"/>
              </a:rPr>
              <a:t>Bières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730500" y="4686300"/>
            <a:ext cx="2216630" cy="177800"/>
          </a:xfrm>
          <a:prstGeom prst="rect">
            <a:avLst/>
          </a:prstGeom>
          <a:solidFill>
            <a:srgbClr val="33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525000" y="4635500"/>
            <a:ext cx="1714500" cy="2794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2000" b="1">
                <a:solidFill>
                  <a:srgbClr val="1A1A1A"/>
                </a:solidFill>
                <a:latin typeface="Georgia"/>
              </a:rPr>
              <a:t>685 k€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477500" y="4654550"/>
            <a:ext cx="762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0">
                <a:solidFill>
                  <a:srgbClr val="8C8C86"/>
                </a:solidFill>
                <a:latin typeface="Consolas"/>
              </a:rPr>
              <a:t>11,2%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52500" y="5105400"/>
            <a:ext cx="1651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 spc="3">
                <a:solidFill>
                  <a:srgbClr val="333333"/>
                </a:solidFill>
                <a:latin typeface="Consolas"/>
              </a:rPr>
              <a:t>Huiles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730500" y="5143500"/>
            <a:ext cx="1807281" cy="177800"/>
          </a:xfrm>
          <a:prstGeom prst="rect">
            <a:avLst/>
          </a:prstGeom>
          <a:solidFill>
            <a:srgbClr val="8C8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525000" y="5092700"/>
            <a:ext cx="1714500" cy="2794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2000" b="1">
                <a:solidFill>
                  <a:srgbClr val="1A1A1A"/>
                </a:solidFill>
                <a:latin typeface="Georgia"/>
              </a:rPr>
              <a:t>558 k€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477500" y="5111750"/>
            <a:ext cx="762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0">
                <a:solidFill>
                  <a:srgbClr val="8C8C86"/>
                </a:solidFill>
                <a:latin typeface="Consolas"/>
              </a:rPr>
              <a:t>9,1%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52500" y="5562600"/>
            <a:ext cx="1651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 spc="3">
                <a:solidFill>
                  <a:srgbClr val="333333"/>
                </a:solidFill>
                <a:latin typeface="Consolas"/>
              </a:rPr>
              <a:t>Épicerie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730500" y="5600700"/>
            <a:ext cx="1594679" cy="177800"/>
          </a:xfrm>
          <a:prstGeom prst="rect">
            <a:avLst/>
          </a:prstGeom>
          <a:solidFill>
            <a:srgbClr val="8C8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525000" y="5549900"/>
            <a:ext cx="1714500" cy="2794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2000" b="1">
                <a:solidFill>
                  <a:srgbClr val="1A1A1A"/>
                </a:solidFill>
                <a:latin typeface="Georgia"/>
              </a:rPr>
              <a:t>493 k€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477500" y="5568950"/>
            <a:ext cx="762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0">
                <a:solidFill>
                  <a:srgbClr val="8C8C86"/>
                </a:solidFill>
                <a:latin typeface="Consolas"/>
              </a:rPr>
              <a:t>8,0%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52500" y="6019800"/>
            <a:ext cx="1651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0" spc="3">
                <a:solidFill>
                  <a:srgbClr val="333333"/>
                </a:solidFill>
                <a:latin typeface="Consolas"/>
              </a:rPr>
              <a:t>Épices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730500" y="6057900"/>
            <a:ext cx="1215748" cy="177800"/>
          </a:xfrm>
          <a:prstGeom prst="rect">
            <a:avLst/>
          </a:prstGeom>
          <a:solidFill>
            <a:srgbClr val="8C8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525000" y="6007100"/>
            <a:ext cx="1714500" cy="2794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2000" b="1">
                <a:solidFill>
                  <a:srgbClr val="1A1A1A"/>
                </a:solidFill>
                <a:latin typeface="Georgia"/>
              </a:rPr>
              <a:t>376 k€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477500" y="6026150"/>
            <a:ext cx="7620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0">
                <a:solidFill>
                  <a:srgbClr val="8C8C86"/>
                </a:solidFill>
                <a:latin typeface="Consolas"/>
              </a:rPr>
              <a:t>6,1%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52500" y="6350000"/>
            <a:ext cx="10287000" cy="177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spc="4">
                <a:solidFill>
                  <a:srgbClr val="8C8C86"/>
                </a:solidFill>
                <a:latin typeface="Consolas"/>
              </a:rPr>
              <a:t>Vins + conserves = 50,8 % du CA   ·   3 premières familles = 65,6 %   ·   CA total 6 141 k€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52500" y="952500"/>
            <a:ext cx="825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spc="16">
                <a:solidFill>
                  <a:srgbClr val="8C8C86"/>
                </a:solidFill>
                <a:latin typeface="Consolas"/>
              </a:rPr>
              <a:t>SAISONNALITÉ</a:t>
            </a:r>
          </a:p>
        </p:txBody>
      </p:sp>
      <p:sp>
        <p:nvSpPr>
          <p:cNvPr id="4" name="Rectangle 3"/>
          <p:cNvSpPr/>
          <p:nvPr/>
        </p:nvSpPr>
        <p:spPr>
          <a:xfrm>
            <a:off x="952500" y="1219200"/>
            <a:ext cx="355600" cy="1905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842500" y="952500"/>
            <a:ext cx="1397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300" b="0" spc="8">
                <a:solidFill>
                  <a:srgbClr val="8C8C86"/>
                </a:solidFill>
                <a:latin typeface="Consolas"/>
              </a:rPr>
              <a:t>06 / 09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2500" y="1536700"/>
            <a:ext cx="10287000" cy="952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3300" b="1">
                <a:solidFill>
                  <a:srgbClr val="1A1A1A"/>
                </a:solidFill>
                <a:latin typeface="Georgia"/>
              </a:rPr>
              <a:t>Une activité saisonnière
à financer en trésorerie</a:t>
            </a:r>
          </a:p>
        </p:txBody>
      </p:sp>
      <p:graphicFrame>
        <p:nvGraphicFramePr>
          <p:cNvPr id="7" name="Chart 6"/>
          <p:cNvGraphicFramePr>
            <a:graphicFrameLocks noGrp="1"/>
          </p:cNvGraphicFramePr>
          <p:nvPr/>
        </p:nvGraphicFramePr>
        <p:xfrm>
          <a:off x="952500" y="2984500"/>
          <a:ext cx="7493000" cy="2667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8890000" y="3175000"/>
            <a:ext cx="190500" cy="19050"/>
          </a:xfrm>
          <a:prstGeom prst="rect">
            <a:avLst/>
          </a:prstGeom>
          <a:solidFill>
            <a:srgbClr val="C9A2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890000" y="3276600"/>
            <a:ext cx="2349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700" b="1">
                <a:solidFill>
                  <a:srgbClr val="1F3A5F"/>
                </a:solidFill>
                <a:latin typeface="Georgia"/>
              </a:rPr>
              <a:t>Pic de fin d'année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90000" y="3492500"/>
            <a:ext cx="2349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>
                <a:solidFill>
                  <a:srgbClr val="333333"/>
                </a:solidFill>
                <a:latin typeface="Segoe UI"/>
              </a:rPr>
              <a:t>Nov.–déc. au plus haut (615 k€) : effet fêtes.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890000" y="4064000"/>
            <a:ext cx="190500" cy="19050"/>
          </a:xfrm>
          <a:prstGeom prst="rect">
            <a:avLst/>
          </a:prstGeom>
          <a:solidFill>
            <a:srgbClr val="C9A2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890000" y="4165600"/>
            <a:ext cx="2349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700" b="1">
                <a:solidFill>
                  <a:srgbClr val="1F3A5F"/>
                </a:solidFill>
                <a:latin typeface="Georgia"/>
              </a:rPr>
              <a:t>Creux estival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0000" y="4381500"/>
            <a:ext cx="2349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>
                <a:solidFill>
                  <a:srgbClr val="333333"/>
                </a:solidFill>
                <a:latin typeface="Segoe UI"/>
              </a:rPr>
              <a:t>Août au point bas (389 k€), −37 % vs déc.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890000" y="4953000"/>
            <a:ext cx="190500" cy="19050"/>
          </a:xfrm>
          <a:prstGeom prst="rect">
            <a:avLst/>
          </a:prstGeom>
          <a:solidFill>
            <a:srgbClr val="C9A2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890000" y="5054600"/>
            <a:ext cx="2349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700" b="1">
                <a:solidFill>
                  <a:srgbClr val="1F3A5F"/>
                </a:solidFill>
                <a:latin typeface="Georgia"/>
              </a:rPr>
              <a:t>Implication BFR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90000" y="5270500"/>
            <a:ext cx="2349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>
                <a:solidFill>
                  <a:srgbClr val="333333"/>
                </a:solidFill>
                <a:latin typeface="Segoe UI"/>
              </a:rPr>
              <a:t>Tension de trésorerie au S2 à financer.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52500" y="952500"/>
            <a:ext cx="825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spc="16">
                <a:solidFill>
                  <a:srgbClr val="8C8C86"/>
                </a:solidFill>
                <a:latin typeface="Consolas"/>
              </a:rPr>
              <a:t>RENTABILITÉ</a:t>
            </a:r>
          </a:p>
        </p:txBody>
      </p:sp>
      <p:sp>
        <p:nvSpPr>
          <p:cNvPr id="4" name="Rectangle 3"/>
          <p:cNvSpPr/>
          <p:nvPr/>
        </p:nvSpPr>
        <p:spPr>
          <a:xfrm>
            <a:off x="952500" y="1219200"/>
            <a:ext cx="355600" cy="1905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842500" y="952500"/>
            <a:ext cx="1397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300" b="0" spc="8">
                <a:solidFill>
                  <a:srgbClr val="8C8C86"/>
                </a:solidFill>
                <a:latin typeface="Consolas"/>
              </a:rPr>
              <a:t>07 / 09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2500" y="1536700"/>
            <a:ext cx="10287000" cy="952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3300" b="1">
                <a:solidFill>
                  <a:srgbClr val="1A1A1A"/>
                </a:solidFill>
                <a:latin typeface="Georgia"/>
              </a:rPr>
              <a:t>Une rentabilité en amélioration
continue jusqu'en 2026</a:t>
            </a:r>
          </a:p>
        </p:txBody>
      </p:sp>
      <p:graphicFrame>
        <p:nvGraphicFramePr>
          <p:cNvPr id="7" name="Chart 6"/>
          <p:cNvGraphicFramePr>
            <a:graphicFrameLocks noGrp="1"/>
          </p:cNvGraphicFramePr>
          <p:nvPr/>
        </p:nvGraphicFramePr>
        <p:xfrm>
          <a:off x="952500" y="3048000"/>
          <a:ext cx="6223000" cy="2540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7493000" y="3314700"/>
            <a:ext cx="190500" cy="254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85100" y="3238500"/>
            <a:ext cx="2667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700" b="1">
                <a:solidFill>
                  <a:srgbClr val="1A1A1A"/>
                </a:solidFill>
                <a:latin typeface="Georgia"/>
              </a:rPr>
              <a:t>EBE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85100" y="3429000"/>
            <a:ext cx="26670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spc="4">
                <a:solidFill>
                  <a:srgbClr val="8C8C86"/>
                </a:solidFill>
                <a:latin typeface="Consolas"/>
              </a:rPr>
              <a:t>384 → 430 k€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493000" y="3810000"/>
            <a:ext cx="190500" cy="25400"/>
          </a:xfrm>
          <a:prstGeom prst="rect">
            <a:avLst/>
          </a:prstGeom>
          <a:solidFill>
            <a:srgbClr val="33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785100" y="3733799"/>
            <a:ext cx="2667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700" b="1">
                <a:solidFill>
                  <a:srgbClr val="1A1A1A"/>
                </a:solidFill>
                <a:latin typeface="Georgia"/>
              </a:rPr>
              <a:t>Résultat net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85100" y="3924300"/>
            <a:ext cx="26670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spc="4">
                <a:solidFill>
                  <a:srgbClr val="8C8C86"/>
                </a:solidFill>
                <a:latin typeface="Consolas"/>
              </a:rPr>
              <a:t>196 → 235 k€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93000" y="4445000"/>
            <a:ext cx="31750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spc="5">
                <a:solidFill>
                  <a:srgbClr val="8C8C86"/>
                </a:solidFill>
                <a:latin typeface="Consolas"/>
              </a:rPr>
              <a:t>DU CA AU RÉSULTAT NET — 2025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93000" y="4660900"/>
            <a:ext cx="1587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Segoe UI"/>
              </a:rPr>
              <a:t>Chiffre d'affaires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080500" y="4660900"/>
            <a:ext cx="952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400" b="1">
                <a:solidFill>
                  <a:srgbClr val="1F3A5F"/>
                </a:solidFill>
                <a:latin typeface="Georgia"/>
              </a:rPr>
              <a:t>6 200 k€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223500" y="4660900"/>
            <a:ext cx="698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200" b="0">
                <a:solidFill>
                  <a:srgbClr val="8C8C86"/>
                </a:solidFill>
                <a:latin typeface="Consolas"/>
              </a:rPr>
              <a:t>100 %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493000" y="4851400"/>
            <a:ext cx="3429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493000" y="4940300"/>
            <a:ext cx="1587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Segoe UI"/>
              </a:rPr>
              <a:t>Marge brute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080500" y="4940300"/>
            <a:ext cx="952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400" b="1">
                <a:solidFill>
                  <a:srgbClr val="1F3A5F"/>
                </a:solidFill>
                <a:latin typeface="Georgia"/>
              </a:rPr>
              <a:t>1 996 k€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223500" y="4940300"/>
            <a:ext cx="698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200" b="0">
                <a:solidFill>
                  <a:srgbClr val="8C8C86"/>
                </a:solidFill>
                <a:latin typeface="Consolas"/>
              </a:rPr>
              <a:t>32,2 %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493000" y="5130800"/>
            <a:ext cx="3429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493000" y="5219700"/>
            <a:ext cx="1587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Segoe UI"/>
              </a:rPr>
              <a:t>EBE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080500" y="5219700"/>
            <a:ext cx="952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400" b="1">
                <a:solidFill>
                  <a:srgbClr val="1F3A5F"/>
                </a:solidFill>
                <a:latin typeface="Georgia"/>
              </a:rPr>
              <a:t>384 k€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223500" y="5219700"/>
            <a:ext cx="698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200" b="0">
                <a:solidFill>
                  <a:srgbClr val="8C8C86"/>
                </a:solidFill>
                <a:latin typeface="Consolas"/>
              </a:rPr>
              <a:t>6,2 %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493000" y="5410200"/>
            <a:ext cx="3429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493000" y="5499100"/>
            <a:ext cx="1587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Segoe UI"/>
              </a:rPr>
              <a:t>Résultat net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080500" y="5499100"/>
            <a:ext cx="952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400" b="1">
                <a:solidFill>
                  <a:srgbClr val="1F3A5F"/>
                </a:solidFill>
                <a:latin typeface="Georgia"/>
              </a:rPr>
              <a:t>196 k€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223500" y="5499100"/>
            <a:ext cx="698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200" b="0">
                <a:solidFill>
                  <a:srgbClr val="8C8C86"/>
                </a:solidFill>
                <a:latin typeface="Consolas"/>
              </a:rPr>
              <a:t>3,2 %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493000" y="5689600"/>
            <a:ext cx="3429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52500" y="952500"/>
            <a:ext cx="825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spc="16">
                <a:solidFill>
                  <a:srgbClr val="8C8C86"/>
                </a:solidFill>
                <a:latin typeface="Consolas"/>
              </a:rPr>
              <a:t>POSTE CLIENTS &amp; ENCOURS</a:t>
            </a:r>
          </a:p>
        </p:txBody>
      </p:sp>
      <p:sp>
        <p:nvSpPr>
          <p:cNvPr id="4" name="Rectangle 3"/>
          <p:cNvSpPr/>
          <p:nvPr/>
        </p:nvSpPr>
        <p:spPr>
          <a:xfrm>
            <a:off x="952500" y="1219200"/>
            <a:ext cx="355600" cy="1905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842500" y="952500"/>
            <a:ext cx="1397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300" b="0" spc="8">
                <a:solidFill>
                  <a:srgbClr val="8C8C86"/>
                </a:solidFill>
                <a:latin typeface="Consolas"/>
              </a:rPr>
              <a:t>08 / 09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2500" y="1536700"/>
            <a:ext cx="10287000" cy="952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3300" b="1">
                <a:solidFill>
                  <a:srgbClr val="1A1A1A"/>
                </a:solidFill>
                <a:latin typeface="Georgia"/>
              </a:rPr>
              <a:t>Encours maîtrisé, mais concentration
des grands comptes à surveiller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2500" y="3117850"/>
            <a:ext cx="17145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 spc="2">
                <a:solidFill>
                  <a:srgbClr val="333333"/>
                </a:solidFill>
                <a:latin typeface="Consolas"/>
              </a:rPr>
              <a:t>Groupe Pyrène</a:t>
            </a:r>
          </a:p>
        </p:txBody>
      </p:sp>
      <p:sp>
        <p:nvSpPr>
          <p:cNvPr id="8" name="Rectangle 7"/>
          <p:cNvSpPr/>
          <p:nvPr/>
        </p:nvSpPr>
        <p:spPr>
          <a:xfrm>
            <a:off x="2730500" y="3155950"/>
            <a:ext cx="3302000" cy="1524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096000" y="3105150"/>
            <a:ext cx="9525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71,5 k€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2500" y="3486150"/>
            <a:ext cx="17145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 spc="2">
                <a:solidFill>
                  <a:srgbClr val="333333"/>
                </a:solidFill>
                <a:latin typeface="Consolas"/>
              </a:rPr>
              <a:t>Épicentre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30500" y="3524250"/>
            <a:ext cx="2045854" cy="1524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096000" y="3473450"/>
            <a:ext cx="9525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44,3 k€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52500" y="3854450"/>
            <a:ext cx="17145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 spc="2">
                <a:solidFill>
                  <a:srgbClr val="333333"/>
                </a:solidFill>
                <a:latin typeface="Consolas"/>
              </a:rPr>
              <a:t>Le Garde-Manger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730500" y="3892550"/>
            <a:ext cx="849745" cy="152400"/>
          </a:xfrm>
          <a:prstGeom prst="rect">
            <a:avLst/>
          </a:prstGeom>
          <a:solidFill>
            <a:srgbClr val="8C8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096000" y="3841750"/>
            <a:ext cx="9525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18,4 k€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52500" y="4222750"/>
            <a:ext cx="17145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 spc="2">
                <a:solidFill>
                  <a:srgbClr val="333333"/>
                </a:solidFill>
                <a:latin typeface="Consolas"/>
              </a:rPr>
              <a:t>Comptoir Saveurs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730500" y="4260850"/>
            <a:ext cx="581890" cy="152400"/>
          </a:xfrm>
          <a:prstGeom prst="rect">
            <a:avLst/>
          </a:prstGeom>
          <a:solidFill>
            <a:srgbClr val="8C8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096000" y="4210050"/>
            <a:ext cx="9525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12,6 k€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52500" y="4591050"/>
            <a:ext cx="17145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 spc="2">
                <a:solidFill>
                  <a:srgbClr val="333333"/>
                </a:solidFill>
                <a:latin typeface="Consolas"/>
              </a:rPr>
              <a:t>Caves St-Sernin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730500" y="4629150"/>
            <a:ext cx="424872" cy="152400"/>
          </a:xfrm>
          <a:prstGeom prst="rect">
            <a:avLst/>
          </a:prstGeom>
          <a:solidFill>
            <a:srgbClr val="8C8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096000" y="4578350"/>
            <a:ext cx="9525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9,2 k€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2500" y="4959350"/>
            <a:ext cx="17145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 spc="2">
                <a:solidFill>
                  <a:srgbClr val="333333"/>
                </a:solidFill>
                <a:latin typeface="Consolas"/>
              </a:rPr>
              <a:t>La Table d'Oc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730500" y="4997450"/>
            <a:ext cx="314036" cy="152400"/>
          </a:xfrm>
          <a:prstGeom prst="rect">
            <a:avLst/>
          </a:prstGeom>
          <a:solidFill>
            <a:srgbClr val="8C8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096000" y="4946650"/>
            <a:ext cx="9525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6,8 k€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52500" y="5327650"/>
            <a:ext cx="17145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 spc="2">
                <a:solidFill>
                  <a:srgbClr val="333333"/>
                </a:solidFill>
                <a:latin typeface="Consolas"/>
              </a:rPr>
              <a:t>Bistrot Capitole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730500" y="5365750"/>
            <a:ext cx="249381" cy="152400"/>
          </a:xfrm>
          <a:prstGeom prst="rect">
            <a:avLst/>
          </a:prstGeom>
          <a:solidFill>
            <a:srgbClr val="8C8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096000" y="5314950"/>
            <a:ext cx="9525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5,4 k€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52500" y="5695950"/>
            <a:ext cx="17145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 spc="2">
                <a:solidFill>
                  <a:srgbClr val="333333"/>
                </a:solidFill>
                <a:latin typeface="Consolas"/>
              </a:rPr>
              <a:t>Maison Lautrec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730500" y="5734050"/>
            <a:ext cx="143163" cy="152400"/>
          </a:xfrm>
          <a:prstGeom prst="rect">
            <a:avLst/>
          </a:prstGeom>
          <a:solidFill>
            <a:srgbClr val="8C8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096000" y="5683250"/>
            <a:ext cx="952500" cy="2540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600" b="1">
                <a:solidFill>
                  <a:srgbClr val="1A1A1A"/>
                </a:solidFill>
                <a:latin typeface="Georgia"/>
              </a:rPr>
              <a:t>3,1 k€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730500" y="6070600"/>
            <a:ext cx="152400" cy="889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2946400" y="6032500"/>
            <a:ext cx="12700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8C8C86"/>
                </a:solidFill>
                <a:latin typeface="Consolas"/>
              </a:rPr>
              <a:t>délai 45 j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000500" y="6070600"/>
            <a:ext cx="152400" cy="88900"/>
          </a:xfrm>
          <a:prstGeom prst="rect">
            <a:avLst/>
          </a:prstGeom>
          <a:solidFill>
            <a:srgbClr val="8C8C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4216400" y="6032500"/>
            <a:ext cx="12700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8C8C86"/>
                </a:solidFill>
                <a:latin typeface="Consolas"/>
              </a:rPr>
              <a:t>délai 30 j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128000" y="3048000"/>
            <a:ext cx="3111500" cy="1270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128000" y="3149600"/>
            <a:ext cx="31115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spc="5">
                <a:solidFill>
                  <a:srgbClr val="8C8C86"/>
                </a:solidFill>
                <a:latin typeface="Consolas"/>
              </a:rPr>
              <a:t>ENCOURS GRANDS COMPTES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128000" y="3340100"/>
            <a:ext cx="3111500" cy="317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1F3A5F"/>
                </a:solidFill>
                <a:latin typeface="Georgia"/>
              </a:rPr>
              <a:t>171,3 k€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128000" y="3695700"/>
            <a:ext cx="3111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8C8C86"/>
                </a:solidFill>
                <a:latin typeface="Segoe UI"/>
              </a:rPr>
              <a:t>8 principaux comptes référencés</a:t>
            </a:r>
          </a:p>
        </p:txBody>
      </p:sp>
      <p:sp>
        <p:nvSpPr>
          <p:cNvPr id="39" name="Rectangle 38"/>
          <p:cNvSpPr/>
          <p:nvPr/>
        </p:nvSpPr>
        <p:spPr>
          <a:xfrm>
            <a:off x="8128000" y="3937000"/>
            <a:ext cx="3111500" cy="1270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128000" y="4038600"/>
            <a:ext cx="31115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spc="5">
                <a:solidFill>
                  <a:srgbClr val="8C8C86"/>
                </a:solidFill>
                <a:latin typeface="Consolas"/>
              </a:rPr>
              <a:t>DSO 2025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128000" y="4229100"/>
            <a:ext cx="3111500" cy="317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1F3A5F"/>
                </a:solidFill>
                <a:latin typeface="Georgia"/>
              </a:rPr>
              <a:t>52 j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128000" y="4584700"/>
            <a:ext cx="3111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8C8C86"/>
                </a:solidFill>
                <a:latin typeface="Segoe UI"/>
              </a:rPr>
              <a:t>58 j en 2024 · objectif 45 j</a:t>
            </a:r>
          </a:p>
        </p:txBody>
      </p:sp>
      <p:sp>
        <p:nvSpPr>
          <p:cNvPr id="43" name="Rectangle 42"/>
          <p:cNvSpPr/>
          <p:nvPr/>
        </p:nvSpPr>
        <p:spPr>
          <a:xfrm>
            <a:off x="8128000" y="4826000"/>
            <a:ext cx="3111500" cy="1270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8128000" y="4927600"/>
            <a:ext cx="31115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spc="5">
                <a:solidFill>
                  <a:srgbClr val="8C8C86"/>
                </a:solidFill>
                <a:latin typeface="Consolas"/>
              </a:rPr>
              <a:t>TOP 2 COMPTES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128000" y="5118100"/>
            <a:ext cx="3111500" cy="317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1F3A5F"/>
                </a:solidFill>
                <a:latin typeface="Georgia"/>
              </a:rPr>
              <a:t>23,5 % du CA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128000" y="5473700"/>
            <a:ext cx="3111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8C8C86"/>
                </a:solidFill>
                <a:latin typeface="Segoe UI"/>
              </a:rPr>
              <a:t>Pyrène 13,6 % · Épicentre 9,9 %</a:t>
            </a:r>
          </a:p>
        </p:txBody>
      </p:sp>
      <p:sp>
        <p:nvSpPr>
          <p:cNvPr id="47" name="Rectangle 46"/>
          <p:cNvSpPr/>
          <p:nvPr/>
        </p:nvSpPr>
        <p:spPr>
          <a:xfrm>
            <a:off x="8128000" y="5715000"/>
            <a:ext cx="3111500" cy="1270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8128000" y="5816600"/>
            <a:ext cx="3111500" cy="152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spc="5">
                <a:solidFill>
                  <a:srgbClr val="8C8C86"/>
                </a:solidFill>
                <a:latin typeface="Consolas"/>
              </a:rPr>
              <a:t>CONCENTRATION ENCOURS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128000" y="6007100"/>
            <a:ext cx="3111500" cy="317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1F3A5F"/>
                </a:solidFill>
                <a:latin typeface="Georgia"/>
              </a:rPr>
              <a:t>68 %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128000" y="6362700"/>
            <a:ext cx="3111500" cy="1651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8C8C86"/>
                </a:solidFill>
                <a:latin typeface="Segoe UI"/>
              </a:rPr>
              <a:t>Pyrène + Épicentre, à 45 j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52500" y="952500"/>
            <a:ext cx="825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spc="16">
                <a:solidFill>
                  <a:srgbClr val="8C8C86"/>
                </a:solidFill>
                <a:latin typeface="Consolas"/>
              </a:rPr>
              <a:t>SYNTHÈSE</a:t>
            </a:r>
          </a:p>
        </p:txBody>
      </p:sp>
      <p:sp>
        <p:nvSpPr>
          <p:cNvPr id="4" name="Rectangle 3"/>
          <p:cNvSpPr/>
          <p:nvPr/>
        </p:nvSpPr>
        <p:spPr>
          <a:xfrm>
            <a:off x="952500" y="1219200"/>
            <a:ext cx="355600" cy="1905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842500" y="952500"/>
            <a:ext cx="1397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300" b="0" spc="8">
                <a:solidFill>
                  <a:srgbClr val="8C8C86"/>
                </a:solidFill>
                <a:latin typeface="Consolas"/>
              </a:rPr>
              <a:t>09 / 09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2500" y="1536700"/>
            <a:ext cx="10287000" cy="952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3300" b="1">
                <a:solidFill>
                  <a:srgbClr val="1A1A1A"/>
                </a:solidFill>
                <a:latin typeface="Georgia"/>
              </a:rPr>
              <a:t>Forces solides, points d'attention
identifiés pour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2500" y="3175000"/>
            <a:ext cx="4826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spc="10">
                <a:solidFill>
                  <a:srgbClr val="1F3A5F"/>
                </a:solidFill>
                <a:latin typeface="Consolas"/>
              </a:rPr>
              <a:t>FORCES</a:t>
            </a:r>
          </a:p>
        </p:txBody>
      </p:sp>
      <p:sp>
        <p:nvSpPr>
          <p:cNvPr id="8" name="Rectangle 7"/>
          <p:cNvSpPr/>
          <p:nvPr/>
        </p:nvSpPr>
        <p:spPr>
          <a:xfrm>
            <a:off x="952500" y="3403600"/>
            <a:ext cx="4826000" cy="127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952500" y="3651250"/>
            <a:ext cx="63500" cy="635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43000" y="3594100"/>
            <a:ext cx="4635500" cy="44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600" b="0">
                <a:solidFill>
                  <a:srgbClr val="333333"/>
                </a:solidFill>
                <a:latin typeface="Segoe UI"/>
              </a:rPr>
              <a:t>Croissance soutenue : +8,0 % de CA, toutes catégories en hausse.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52500" y="4146550"/>
            <a:ext cx="63500" cy="635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43000" y="4089400"/>
            <a:ext cx="4635500" cy="44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600" b="0">
                <a:solidFill>
                  <a:srgbClr val="333333"/>
                </a:solidFill>
                <a:latin typeface="Segoe UI"/>
              </a:rPr>
              <a:t>Rentabilité en progression : EBE +20,7 %, résultat net +28,9 %.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52500" y="4641850"/>
            <a:ext cx="63500" cy="635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43000" y="4584700"/>
            <a:ext cx="4635500" cy="44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600" b="0">
                <a:solidFill>
                  <a:srgbClr val="333333"/>
                </a:solidFill>
                <a:latin typeface="Segoe UI"/>
              </a:rPr>
              <a:t>BFR en amélioration : DSO −6 j, rotation des stocks −6 j.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52500" y="5137150"/>
            <a:ext cx="63500" cy="63500"/>
          </a:xfrm>
          <a:prstGeom prst="rect">
            <a:avLst/>
          </a:prstGeom>
          <a:solidFill>
            <a:srgbClr val="1F3A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143000" y="5080000"/>
            <a:ext cx="4635500" cy="44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600" b="0">
                <a:solidFill>
                  <a:srgbClr val="333333"/>
                </a:solidFill>
                <a:latin typeface="Segoe UI"/>
              </a:rPr>
              <a:t>Qualité opérationnelle : taux de service à 96,2 %.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13500" y="3175000"/>
            <a:ext cx="4826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spc="10">
                <a:solidFill>
                  <a:srgbClr val="A8443B"/>
                </a:solidFill>
                <a:latin typeface="Consolas"/>
              </a:rPr>
              <a:t>POINTS D'ATTENTION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413500" y="3403600"/>
            <a:ext cx="4826000" cy="12700"/>
          </a:xfrm>
          <a:prstGeom prst="rect">
            <a:avLst/>
          </a:prstGeom>
          <a:solidFill>
            <a:srgbClr val="A844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413500" y="3651250"/>
            <a:ext cx="63500" cy="63500"/>
          </a:xfrm>
          <a:prstGeom prst="rect">
            <a:avLst/>
          </a:prstGeom>
          <a:solidFill>
            <a:srgbClr val="A844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604000" y="3594100"/>
            <a:ext cx="4635500" cy="44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600" b="0">
                <a:solidFill>
                  <a:srgbClr val="333333"/>
                </a:solidFill>
                <a:latin typeface="Segoe UI"/>
              </a:rPr>
              <a:t>Concentration clients : top 2 comptes ≈ 23 % du CA.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413500" y="4146550"/>
            <a:ext cx="63500" cy="63500"/>
          </a:xfrm>
          <a:prstGeom prst="rect">
            <a:avLst/>
          </a:prstGeom>
          <a:solidFill>
            <a:srgbClr val="A844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604000" y="4089400"/>
            <a:ext cx="4635500" cy="44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600" b="0">
                <a:solidFill>
                  <a:srgbClr val="333333"/>
                </a:solidFill>
                <a:latin typeface="Segoe UI"/>
              </a:rPr>
              <a:t>Démarrage 2026 à −4,5 % du budget (janv.–mai).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413500" y="4641850"/>
            <a:ext cx="63500" cy="63500"/>
          </a:xfrm>
          <a:prstGeom prst="rect">
            <a:avLst/>
          </a:prstGeom>
          <a:solidFill>
            <a:srgbClr val="A844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604000" y="4584700"/>
            <a:ext cx="4635500" cy="44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600" b="0">
                <a:solidFill>
                  <a:srgbClr val="333333"/>
                </a:solidFill>
                <a:latin typeface="Segoe UI"/>
              </a:rPr>
              <a:t>Deux principaux encours (116 k€) réglés à 45 jours.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413500" y="5137150"/>
            <a:ext cx="63500" cy="63500"/>
          </a:xfrm>
          <a:prstGeom prst="rect">
            <a:avLst/>
          </a:prstGeom>
          <a:solidFill>
            <a:srgbClr val="A844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604000" y="5080000"/>
            <a:ext cx="4635500" cy="44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600" b="0">
                <a:solidFill>
                  <a:srgbClr val="333333"/>
                </a:solidFill>
                <a:latin typeface="Segoe UI"/>
              </a:rPr>
              <a:t>Panier moyen stable : croissance surtout par le volume.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952500" y="6127750"/>
            <a:ext cx="10287000" cy="6350"/>
          </a:xfrm>
          <a:prstGeom prst="rect">
            <a:avLst/>
          </a:prstGeom>
          <a:solidFill>
            <a:srgbClr val="E0E0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52500" y="6235700"/>
            <a:ext cx="1028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000" b="0">
                <a:solidFill>
                  <a:srgbClr val="8C8C86"/>
                </a:solidFill>
                <a:latin typeface="Segoe UI"/>
              </a:rPr>
              <a:t>Sources : tableau de bord KPI 2025, budget 2026 prévisionnel vs réalisé, ventes 2025 par catégorie, fichier clients &amp; encours (31/12/2025). La ligne « EBE » du fichier budget étant incohérente (charges de personnel non déduites), la rentabilité s'appuie sur le tableau de bord KPI.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