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charts/chart1.xml" ContentType="application/vnd.openxmlformats-officedocument.drawingml.chart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2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11" Type="http://schemas.openxmlformats.org/officeDocument/2006/relationships/slide" Target="slides/slide5.xml"/><Relationship Id="rId5" Type="http://schemas.openxmlformats.org/officeDocument/2006/relationships/theme" Target="theme/theme1.xml"/><Relationship Id="rId15" Type="http://schemas.openxmlformats.org/officeDocument/2006/relationships/customXml" Target="../customXml/item3.xml"/><Relationship Id="rId10" Type="http://schemas.openxmlformats.org/officeDocument/2006/relationships/slide" Target="slides/slide4.xml"/><Relationship Id="rId4" Type="http://schemas.openxmlformats.org/officeDocument/2006/relationships/viewProps" Target="viewProps.xml"/><Relationship Id="rId9" Type="http://schemas.openxmlformats.org/officeDocument/2006/relationships/slide" Target="slides/slide3.xml"/><Relationship Id="rId14" Type="http://schemas.openxmlformats.org/officeDocument/2006/relationships/customXml" Target="../customXml/item2.xml"/></Relationships>
</file>

<file path=ppt/charts/_rels/chart1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chart>
    <c:autoTitleDeleted val="0"/>
    <c:plotArea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CA mensuel 2025 (k€)</c:v>
                </c:pt>
              </c:strCache>
            </c:strRef>
          </c:tx>
          <c:cat>
            <c:strRef>
              <c:f>Sheet1!$A$2:$A$13</c:f>
              <c:strCache>
                <c:ptCount val="12"/>
                <c:pt idx="0">
                  <c:v>Janvier</c:v>
                </c:pt>
                <c:pt idx="1">
                  <c:v>Février</c:v>
                </c:pt>
                <c:pt idx="2">
                  <c:v>Mars</c:v>
                </c:pt>
                <c:pt idx="3">
                  <c:v>Avril</c:v>
                </c:pt>
                <c:pt idx="4">
                  <c:v>Mai</c:v>
                </c:pt>
                <c:pt idx="5">
                  <c:v>Juin</c:v>
                </c:pt>
                <c:pt idx="6">
                  <c:v>Juillet</c:v>
                </c:pt>
                <c:pt idx="7">
                  <c:v>Août</c:v>
                </c:pt>
                <c:pt idx="8">
                  <c:v>Septembre</c:v>
                </c:pt>
                <c:pt idx="9">
                  <c:v>Octobre</c:v>
                </c:pt>
                <c:pt idx="10">
                  <c:v>Novembre</c:v>
                </c:pt>
                <c:pt idx="11">
                  <c:v>Décembre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458</c:v>
                </c:pt>
                <c:pt idx="1">
                  <c:v>472</c:v>
                </c:pt>
                <c:pt idx="2">
                  <c:v>521</c:v>
                </c:pt>
                <c:pt idx="3">
                  <c:v>498</c:v>
                </c:pt>
                <c:pt idx="4">
                  <c:v>540</c:v>
                </c:pt>
                <c:pt idx="5">
                  <c:v>512</c:v>
                </c:pt>
                <c:pt idx="6">
                  <c:v>437</c:v>
                </c:pt>
                <c:pt idx="7">
                  <c:v>389</c:v>
                </c:pt>
                <c:pt idx="8">
                  <c:v>553</c:v>
                </c:pt>
                <c:pt idx="9">
                  <c:v>571</c:v>
                </c:pt>
                <c:pt idx="10">
                  <c:v>624</c:v>
                </c:pt>
                <c:pt idx="11">
                  <c:v>625</c:v>
                </c:pt>
              </c:numCache>
            </c:numRef>
          </c:val>
          <c:smooth val="0"/>
        </c:ser>
        <c:marker val="1"/>
        <c:smooth val="0"/>
        <c:axId val="2118791784"/>
        <c:axId val="2140495176"/>
      </c:lineChart>
      <c:catAx>
        <c:axId val="2118791784"/>
        <c:scaling>
          <c:orientation val="minMax"/>
        </c:scaling>
        <c:delete val="0"/>
        <c:axPos val="b"/>
        <c:majorTickMark val="out"/>
        <c:minorTickMark val="none"/>
        <c:tickLblPos val="nextTo"/>
        <c:crossAx val="2140495176"/>
        <c:crosses val="autoZero"/>
        <c:auto val="1"/>
        <c:lblAlgn val="ctr"/>
        <c:lblOffset val="100"/>
        <c:noMultiLvlLbl val="0"/>
      </c:catAx>
      <c:valAx>
        <c:axId val="2140495176"/>
        <c:scaling/>
        <c:delete val="0"/>
        <c:axPos val="l"/>
        <c:majorGridlines/>
        <c:majorTickMark val="out"/>
        <c:minorTickMark val="none"/>
        <c:tickLblPos val="nextTo"/>
        <c:crossAx val="2118791784"/>
        <c:crosses val="autoZero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1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E27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2103120"/>
            <a:ext cx="105156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600" b="1" i="0">
                <a:solidFill>
                  <a:srgbClr val="D6E0F5"/>
                </a:solidFill>
                <a:latin typeface="Calibri"/>
              </a:rPr>
              <a:t>REVUE ANNUELLE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" y="2651760"/>
            <a:ext cx="10515600" cy="1645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4400" b="1" i="0">
                <a:solidFill>
                  <a:srgbClr val="FFFFFF"/>
                </a:solidFill>
                <a:latin typeface="Cambria"/>
              </a:rPr>
              <a:t>Bilan de l'exercice 2025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4297680"/>
            <a:ext cx="1051560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800" b="0" i="0">
                <a:solidFill>
                  <a:srgbClr val="D6E0F5"/>
                </a:solidFill>
                <a:latin typeface="Calibri"/>
              </a:rPr>
              <a:t>Présentation aux associés — 31 janvier 2026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6126480"/>
            <a:ext cx="105156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200" b="0" i="0">
                <a:solidFill>
                  <a:srgbClr val="9AA8CC"/>
                </a:solidFill>
                <a:latin typeface="Calibri"/>
              </a:rPr>
              <a:t>Maison Cazaux  —  Cazaux &amp; Fils Distribution SAS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457200"/>
            <a:ext cx="100584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3000" b="1" i="0">
                <a:solidFill>
                  <a:srgbClr val="1E2761"/>
                </a:solidFill>
                <a:latin typeface="Cambria"/>
              </a:rPr>
              <a:t>Une année de croissance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155680" y="6400800"/>
            <a:ext cx="8229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/>
            <a:r>
              <a:rPr sz="1100" b="0" i="0">
                <a:solidFill>
                  <a:srgbClr val="707070"/>
                </a:solidFill>
                <a:latin typeface="Calibri"/>
              </a:rPr>
              <a:t>2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828800"/>
            <a:ext cx="2362123" cy="1828800"/>
          </a:xfrm>
          <a:prstGeom prst="rect">
            <a:avLst/>
          </a:prstGeom>
          <a:solidFill>
            <a:srgbClr val="F2F5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22960" y="2148840"/>
            <a:ext cx="2362123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4000" b="1" i="0">
                <a:solidFill>
                  <a:srgbClr val="2E75B6"/>
                </a:solidFill>
                <a:latin typeface="Cambria"/>
              </a:rPr>
              <a:t>6,2 M€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05840" y="3063240"/>
            <a:ext cx="1996363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1300" b="0" i="0">
                <a:solidFill>
                  <a:srgbClr val="707070"/>
                </a:solidFill>
                <a:latin typeface="Calibri"/>
              </a:rPr>
              <a:t>CA (+8 % a/a)</a:t>
            </a:r>
          </a:p>
        </p:txBody>
      </p:sp>
      <p:sp>
        <p:nvSpPr>
          <p:cNvPr id="8" name="Rectangle 7"/>
          <p:cNvSpPr/>
          <p:nvPr/>
        </p:nvSpPr>
        <p:spPr>
          <a:xfrm>
            <a:off x="3550843" y="1828800"/>
            <a:ext cx="2362123" cy="1828800"/>
          </a:xfrm>
          <a:prstGeom prst="rect">
            <a:avLst/>
          </a:prstGeom>
          <a:solidFill>
            <a:srgbClr val="F2F5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3550843" y="2148840"/>
            <a:ext cx="2362123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4000" b="1" i="0">
                <a:solidFill>
                  <a:srgbClr val="2E75B6"/>
                </a:solidFill>
                <a:latin typeface="Cambria"/>
              </a:rPr>
              <a:t>32,2 %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733723" y="3063240"/>
            <a:ext cx="1996363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1300" b="0" i="0">
                <a:solidFill>
                  <a:srgbClr val="707070"/>
                </a:solidFill>
                <a:latin typeface="Calibri"/>
              </a:rPr>
              <a:t>marge brute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278727" y="1828800"/>
            <a:ext cx="2362123" cy="1828800"/>
          </a:xfrm>
          <a:prstGeom prst="rect">
            <a:avLst/>
          </a:prstGeom>
          <a:solidFill>
            <a:srgbClr val="F2F5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278727" y="2148840"/>
            <a:ext cx="2362123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4000" b="1" i="0">
                <a:solidFill>
                  <a:srgbClr val="2E75B6"/>
                </a:solidFill>
                <a:latin typeface="Cambria"/>
              </a:rPr>
              <a:t>384 k€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61607" y="3063240"/>
            <a:ext cx="1996363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1300" b="0" i="0">
                <a:solidFill>
                  <a:srgbClr val="707070"/>
                </a:solidFill>
                <a:latin typeface="Calibri"/>
              </a:rPr>
              <a:t>EBE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006611" y="1828800"/>
            <a:ext cx="2362123" cy="1828800"/>
          </a:xfrm>
          <a:prstGeom prst="rect">
            <a:avLst/>
          </a:prstGeom>
          <a:solidFill>
            <a:srgbClr val="F2F5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9006611" y="2148840"/>
            <a:ext cx="2362123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4000" b="1" i="0">
                <a:solidFill>
                  <a:srgbClr val="2E75B6"/>
                </a:solidFill>
                <a:latin typeface="Cambria"/>
              </a:rPr>
              <a:t>196 k€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189491" y="3063240"/>
            <a:ext cx="1996363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1300" b="0" i="0">
                <a:solidFill>
                  <a:srgbClr val="707070"/>
                </a:solidFill>
                <a:latin typeface="Calibri"/>
              </a:rPr>
              <a:t>résultat net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22960" y="4023360"/>
            <a:ext cx="1051560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600" b="0" i="0">
                <a:solidFill>
                  <a:srgbClr val="707070"/>
                </a:solidFill>
                <a:latin typeface="Calibri"/>
              </a:rPr>
              <a:t>Croissance soutenue et amélioration de la rentabilité, malgré un contexte d'inflation des coûts d'achat.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457200"/>
            <a:ext cx="100584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3000" b="1" i="0">
                <a:solidFill>
                  <a:srgbClr val="1E2761"/>
                </a:solidFill>
                <a:latin typeface="Cambria"/>
              </a:rPr>
              <a:t>Évolution du chiffre d'affaires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155680" y="6400800"/>
            <a:ext cx="8229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/>
            <a:r>
              <a:rPr sz="1100" b="0" i="0">
                <a:solidFill>
                  <a:srgbClr val="707070"/>
                </a:solidFill>
                <a:latin typeface="Calibri"/>
              </a:rPr>
              <a:t>3</a:t>
            </a:r>
          </a:p>
        </p:txBody>
      </p:sp>
      <p:graphicFrame>
        <p:nvGraphicFramePr>
          <p:cNvPr id="5" name="Chart 4"/>
          <p:cNvGraphicFramePr>
            <a:graphicFrameLocks noGrp="1"/>
          </p:cNvGraphicFramePr>
          <p:nvPr/>
        </p:nvGraphicFramePr>
        <p:xfrm>
          <a:off x="822960" y="1645920"/>
          <a:ext cx="10515600" cy="438912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457200"/>
            <a:ext cx="100584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3000" b="1" i="0">
                <a:solidFill>
                  <a:srgbClr val="1E2761"/>
                </a:solidFill>
                <a:latin typeface="Cambria"/>
              </a:rPr>
              <a:t>Faits marquants 2025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155680" y="6400800"/>
            <a:ext cx="8229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/>
            <a:r>
              <a:rPr sz="1100" b="0" i="0">
                <a:solidFill>
                  <a:srgbClr val="707070"/>
                </a:solidFill>
                <a:latin typeface="Calibri"/>
              </a:rPr>
              <a:t>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737360"/>
            <a:ext cx="10515600" cy="4572000"/>
          </a:xfrm>
          <a:prstGeom prst="rect">
            <a:avLst/>
          </a:prstGeom>
          <a:noFill/>
        </p:spPr>
        <p:txBody>
          <a:bodyPr wrap="square" lIns="0" tIns="0">
            <a:spAutoFit/>
          </a:bodyPr>
          <a:lstStyle/>
          <a:p>
            <a:pPr>
              <a:spcAft>
                <a:spcPts val="1296"/>
              </a:spcAft>
            </a:pPr>
            <a:r>
              <a:rPr sz="1800">
                <a:solidFill>
                  <a:srgbClr val="222222"/>
                </a:solidFill>
                <a:latin typeface="Calibri"/>
              </a:rPr>
              <a:t>•  Signature du contrat-cadre avec la chaîne Épicentre (5 magasins).</a:t>
            </a:r>
          </a:p>
          <a:p>
            <a:pPr>
              <a:spcAft>
                <a:spcPts val="1296"/>
              </a:spcAft>
            </a:pPr>
            <a:r>
              <a:rPr sz="1800">
                <a:solidFill>
                  <a:srgbClr val="222222"/>
                </a:solidFill>
                <a:latin typeface="Calibri"/>
              </a:rPr>
              <a:t>•  Intégration de deux nouveaux producteurs (Safran de Quercy, Brasserie du Comminges).</a:t>
            </a:r>
          </a:p>
          <a:p>
            <a:pPr>
              <a:spcAft>
                <a:spcPts val="1296"/>
              </a:spcAft>
            </a:pPr>
            <a:r>
              <a:rPr sz="1800">
                <a:solidFill>
                  <a:srgbClr val="222222"/>
                </a:solidFill>
                <a:latin typeface="Calibri"/>
              </a:rPr>
              <a:t>•  Lancement du projet ERP &amp; refonte logistique pour 2026.</a:t>
            </a:r>
          </a:p>
          <a:p>
            <a:pPr>
              <a:spcAft>
                <a:spcPts val="1296"/>
              </a:spcAft>
            </a:pPr>
            <a:r>
              <a:rPr sz="1800">
                <a:solidFill>
                  <a:srgbClr val="222222"/>
                </a:solidFill>
                <a:latin typeface="Calibri"/>
              </a:rPr>
              <a:t>•  Réduction du DSO de 58 à 52 jours.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457200"/>
            <a:ext cx="100584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3000" b="1" i="0">
                <a:solidFill>
                  <a:srgbClr val="1E2761"/>
                </a:solidFill>
                <a:latin typeface="Cambria"/>
              </a:rPr>
              <a:t>Cap sur 2026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155680" y="6400800"/>
            <a:ext cx="8229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/>
            <a:r>
              <a:rPr sz="1100" b="0" i="0">
                <a:solidFill>
                  <a:srgbClr val="707070"/>
                </a:solidFill>
                <a:latin typeface="Calibri"/>
              </a:rPr>
              <a:t>5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828800"/>
            <a:ext cx="2362123" cy="1828800"/>
          </a:xfrm>
          <a:prstGeom prst="rect">
            <a:avLst/>
          </a:prstGeom>
          <a:solidFill>
            <a:srgbClr val="F2F5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22960" y="2148840"/>
            <a:ext cx="2362123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4000" b="1" i="0">
                <a:solidFill>
                  <a:srgbClr val="2E75B6"/>
                </a:solidFill>
                <a:latin typeface="Cambria"/>
              </a:rPr>
              <a:t>6,7 M€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05840" y="3063240"/>
            <a:ext cx="1996363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1300" b="0" i="0">
                <a:solidFill>
                  <a:srgbClr val="707070"/>
                </a:solidFill>
                <a:latin typeface="Calibri"/>
              </a:rPr>
              <a:t>objectif CA (+8 %)</a:t>
            </a:r>
          </a:p>
        </p:txBody>
      </p:sp>
      <p:sp>
        <p:nvSpPr>
          <p:cNvPr id="8" name="Rectangle 7"/>
          <p:cNvSpPr/>
          <p:nvPr/>
        </p:nvSpPr>
        <p:spPr>
          <a:xfrm>
            <a:off x="3550843" y="1828800"/>
            <a:ext cx="2362123" cy="1828800"/>
          </a:xfrm>
          <a:prstGeom prst="rect">
            <a:avLst/>
          </a:prstGeom>
          <a:solidFill>
            <a:srgbClr val="F2F5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3550843" y="2148840"/>
            <a:ext cx="2362123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4000" b="1" i="0">
                <a:solidFill>
                  <a:srgbClr val="2E75B6"/>
                </a:solidFill>
                <a:latin typeface="Cambria"/>
              </a:rPr>
              <a:t>Coffrets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733723" y="3063240"/>
            <a:ext cx="1996363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1300" b="0" i="0">
                <a:solidFill>
                  <a:srgbClr val="707070"/>
                </a:solidFill>
                <a:latin typeface="Calibri"/>
              </a:rPr>
              <a:t>nouvelle offre terroir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278727" y="1828800"/>
            <a:ext cx="2362123" cy="1828800"/>
          </a:xfrm>
          <a:prstGeom prst="rect">
            <a:avLst/>
          </a:prstGeom>
          <a:solidFill>
            <a:srgbClr val="F2F5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278727" y="2148840"/>
            <a:ext cx="2362123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4000" b="1" i="0">
                <a:solidFill>
                  <a:srgbClr val="2E75B6"/>
                </a:solidFill>
                <a:latin typeface="Cambria"/>
              </a:rPr>
              <a:t>ERP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61607" y="3063240"/>
            <a:ext cx="1996363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1300" b="0" i="0">
                <a:solidFill>
                  <a:srgbClr val="707070"/>
                </a:solidFill>
                <a:latin typeface="Calibri"/>
              </a:rPr>
              <a:t>go-live au T4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006611" y="1828800"/>
            <a:ext cx="2362123" cy="1828800"/>
          </a:xfrm>
          <a:prstGeom prst="rect">
            <a:avLst/>
          </a:prstGeom>
          <a:solidFill>
            <a:srgbClr val="F2F5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9006611" y="2148840"/>
            <a:ext cx="2362123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4000" b="1" i="0">
                <a:solidFill>
                  <a:srgbClr val="2E75B6"/>
                </a:solidFill>
                <a:latin typeface="Cambria"/>
              </a:rPr>
              <a:t>+2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189491" y="3063240"/>
            <a:ext cx="1996363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1300" b="0" i="0">
                <a:solidFill>
                  <a:srgbClr val="707070"/>
                </a:solidFill>
                <a:latin typeface="Calibri"/>
              </a:rPr>
              <a:t>comptes Épicentre (Pau)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E27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2743200"/>
            <a:ext cx="10515600" cy="13716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3200" b="1" i="0">
                <a:solidFill>
                  <a:srgbClr val="FFFFFF"/>
                </a:solidFill>
                <a:latin typeface="Cambria"/>
              </a:rPr>
              <a:t>Merci — cap sur une nouvelle année de croissance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" y="4206240"/>
            <a:ext cx="105156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600" b="0" i="0">
                <a:solidFill>
                  <a:srgbClr val="D6E0F5"/>
                </a:solidFill>
                <a:latin typeface="Calibri"/>
              </a:rPr>
              <a:t>contact@maison-cazaux.fr  •  www.maison-cazaux.fr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2CA884FA57F946BB47D141BA734ECC" ma:contentTypeVersion="3" ma:contentTypeDescription="Create a new document." ma:contentTypeScope="" ma:versionID="c9550a46b6b258a305ad609ea7b1e6bd">
  <xsd:schema xmlns:xsd="http://www.w3.org/2001/XMLSchema" xmlns:xs="http://www.w3.org/2001/XMLSchema" xmlns:p="http://schemas.microsoft.com/office/2006/metadata/properties" xmlns:ns2="b166b0b9-3d01-4d5c-8ffe-6bdae0fbc771" targetNamespace="http://schemas.microsoft.com/office/2006/metadata/properties" ma:root="true" ma:fieldsID="b55786e975b4babda38bf4402ab570c0" ns2:_="">
    <xsd:import namespace="b166b0b9-3d01-4d5c-8ffe-6bdae0fbc77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66b0b9-3d01-4d5c-8ffe-6bdae0fbc77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E0A5444-5013-43E4-84C3-BC7AFE5B45BA}"/>
</file>

<file path=customXml/itemProps2.xml><?xml version="1.0" encoding="utf-8"?>
<ds:datastoreItem xmlns:ds="http://schemas.openxmlformats.org/officeDocument/2006/customXml" ds:itemID="{0843751A-F010-4C78-AB6A-5A592D583BA4}"/>
</file>

<file path=customXml/itemProps3.xml><?xml version="1.0" encoding="utf-8"?>
<ds:datastoreItem xmlns:ds="http://schemas.openxmlformats.org/officeDocument/2006/customXml" ds:itemID="{B47829F7-8BCA-4537-99E8-E8AA20E25E61}"/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0x0101008E2CA884FA57F946BB47D141BA734ECC</vt:lpwstr>
  </property>
</Properties>
</file>