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harts/chart1.xml" ContentType="application/vnd.openxmlformats-officedocument.drawingml.chart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2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slide" Target="slides/slide5.xml"/><Relationship Id="rId5" Type="http://schemas.openxmlformats.org/officeDocument/2006/relationships/theme" Target="theme/theme1.xml"/><Relationship Id="rId15" Type="http://schemas.openxmlformats.org/officeDocument/2006/relationships/customXml" Target="../customXml/item3.xml"/><Relationship Id="rId10" Type="http://schemas.openxmlformats.org/officeDocument/2006/relationships/slide" Target="slides/slide4.xml"/><Relationship Id="rId4" Type="http://schemas.openxmlformats.org/officeDocument/2006/relationships/viewProps" Target="viewProps.xml"/><Relationship Id="rId9" Type="http://schemas.openxmlformats.org/officeDocument/2006/relationships/slide" Target="slides/slide3.xml"/><Relationship Id="rId14" Type="http://schemas.openxmlformats.org/officeDocument/2006/relationships/customXml" Target="../customXml/item2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0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CA 2025 (k€)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Vins</c:v>
                </c:pt>
                <c:pt idx="1">
                  <c:v>Conserves</c:v>
                </c:pt>
                <c:pt idx="2">
                  <c:v>Fromages</c:v>
                </c:pt>
                <c:pt idx="3">
                  <c:v>Bières</c:v>
                </c:pt>
                <c:pt idx="4">
                  <c:v>Huiles</c:v>
                </c:pt>
                <c:pt idx="5">
                  <c:v>Épices</c:v>
                </c:pt>
                <c:pt idx="6">
                  <c:v>Épicerie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1736.0</c:v>
                </c:pt>
                <c:pt idx="1">
                  <c:v>1426.0</c:v>
                </c:pt>
                <c:pt idx="2">
                  <c:v>930.0</c:v>
                </c:pt>
                <c:pt idx="3">
                  <c:v>682.0</c:v>
                </c:pt>
                <c:pt idx="4">
                  <c:v>558.0</c:v>
                </c:pt>
                <c:pt idx="5">
                  <c:v>372.0</c:v>
                </c:pt>
                <c:pt idx="6">
                  <c:v>496.0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l"/>
        <c:majorGridlines/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2103120"/>
            <a:ext cx="10515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1" i="0">
                <a:solidFill>
                  <a:srgbClr val="D6E0F5"/>
                </a:solidFill>
                <a:latin typeface="Calibri"/>
              </a:rPr>
              <a:t>COMITÉ DE DIRECTION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2651760"/>
            <a:ext cx="10515600" cy="1645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Cambria"/>
              </a:rPr>
              <a:t>Bilan du 3ᵉ trimestre 2025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4297680"/>
            <a:ext cx="105156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800" b="0" i="0">
                <a:solidFill>
                  <a:srgbClr val="D6E0F5"/>
                </a:solidFill>
                <a:latin typeface="Calibri"/>
              </a:rPr>
              <a:t>Réunion du 8 octobre 2025 — Colomiers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6126480"/>
            <a:ext cx="10515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9AA8CC"/>
                </a:solidFill>
                <a:latin typeface="Calibri"/>
              </a:rPr>
              <a:t>Maison Cazaux  —  Cazaux &amp; Fils Distribution SAS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Les chiffres clés à fin septembre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2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4 069 k€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CA cumulé (+7 % a/a)</a:t>
            </a:r>
          </a:p>
        </p:txBody>
      </p:sp>
      <p:sp>
        <p:nvSpPr>
          <p:cNvPr id="8" name="Rectangle 7"/>
          <p:cNvSpPr/>
          <p:nvPr/>
        </p:nvSpPr>
        <p:spPr>
          <a:xfrm>
            <a:off x="3550843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550843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32,2 %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33723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Marge brute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78727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278727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96,2 %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61607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Taux de service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006611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006611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52 j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89491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DSO (vs 58 j en 2024)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4023360"/>
            <a:ext cx="105156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0" i="0">
                <a:solidFill>
                  <a:srgbClr val="707070"/>
                </a:solidFill>
                <a:latin typeface="Calibri"/>
              </a:rPr>
              <a:t>Reprise marquée en septembre (553 k€) après le creux estival. Vins et conserves restent les moteurs.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Performance par catégorie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3</a:t>
            </a:r>
          </a:p>
        </p:txBody>
      </p:sp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822960" y="1645920"/>
          <a:ext cx="10515600" cy="438912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Points d'attention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737360"/>
            <a:ext cx="10515600" cy="4572000"/>
          </a:xfrm>
          <a:prstGeom prst="rect">
            <a:avLst/>
          </a:prstGeom>
          <a:noFill/>
        </p:spPr>
        <p:txBody>
          <a:bodyPr wrap="square" lIns="0" tIns="0">
            <a:spAutoFit/>
          </a:bodyPr>
          <a:lstStyle/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Encours clients de 171 k€, concentré sur 3 comptes (Pyrène, Épicentre, Garde-Manger).</a:t>
            </a:r>
          </a:p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Groupe Hôtelier Pyrène : 1ᵉʳ client (845 k€) mais délai de paiement à 45 jours.</a:t>
            </a:r>
          </a:p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3 ruptures ponctuelles sur le safran liées à la saisonnalité de récolte.</a:t>
            </a:r>
          </a:p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Projet ERP &amp; refonte logistique validé — démarrage janvier 2026 (budget 160 k€).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Décisions &amp; plan d'actions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5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22960" y="1828800"/>
          <a:ext cx="105156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0"/>
                <a:gridCol w="2468880"/>
                <a:gridCol w="1645920"/>
              </a:tblGrid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300" b="1">
                          <a:solidFill>
                            <a:srgbClr val="FFFFFF"/>
                          </a:solidFill>
                          <a:latin typeface="Calibri"/>
                        </a:rPr>
                        <a:t>Action</a:t>
                      </a:r>
                    </a:p>
                  </a:txBody>
                  <a:tcPr marT="38100" marB="38100"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1">
                          <a:solidFill>
                            <a:srgbClr val="FFFFFF"/>
                          </a:solidFill>
                          <a:latin typeface="Calibri"/>
                        </a:rPr>
                        <a:t>Responsable</a:t>
                      </a:r>
                    </a:p>
                  </a:txBody>
                  <a:tcPr marT="38100" marB="38100"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1">
                          <a:solidFill>
                            <a:srgbClr val="FFFFFF"/>
                          </a:solidFill>
                          <a:latin typeface="Calibri"/>
                        </a:rPr>
                        <a:t>Échéance</a:t>
                      </a:r>
                    </a:p>
                  </a:txBody>
                  <a:tcPr marT="38100" marB="38100">
                    <a:solidFill>
                      <a:srgbClr val="1E2761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Lancer l'appel d'offres ERP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T. Albert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31/01/2026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Réduire l'encours Pyrène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S. Reynaud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30/11/2025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Recruter un commercial sédentaire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J. Marchand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15/01/2026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Sécuriser l'appro safran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K. Benali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31/12/2025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Finaliser le plan commercial 2026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M. Vidal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15/12/2025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2743200"/>
            <a:ext cx="10515600" cy="13716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200" b="1" i="0">
                <a:solidFill>
                  <a:srgbClr val="FFFFFF"/>
                </a:solidFill>
                <a:latin typeface="Cambria"/>
              </a:rPr>
              <a:t>Prochain comité : 14 janvier 2026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4206240"/>
            <a:ext cx="10515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0" i="0">
                <a:solidFill>
                  <a:srgbClr val="D6E0F5"/>
                </a:solidFill>
                <a:latin typeface="Calibri"/>
              </a:rPr>
              <a:t>contact@maison-cazaux.fr  •  www.maison-cazaux.fr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2CA884FA57F946BB47D141BA734ECC" ma:contentTypeVersion="3" ma:contentTypeDescription="Create a new document." ma:contentTypeScope="" ma:versionID="c9550a46b6b258a305ad609ea7b1e6bd">
  <xsd:schema xmlns:xsd="http://www.w3.org/2001/XMLSchema" xmlns:xs="http://www.w3.org/2001/XMLSchema" xmlns:p="http://schemas.microsoft.com/office/2006/metadata/properties" xmlns:ns2="b166b0b9-3d01-4d5c-8ffe-6bdae0fbc771" targetNamespace="http://schemas.microsoft.com/office/2006/metadata/properties" ma:root="true" ma:fieldsID="b55786e975b4babda38bf4402ab570c0" ns2:_="">
    <xsd:import namespace="b166b0b9-3d01-4d5c-8ffe-6bdae0fbc7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66b0b9-3d01-4d5c-8ffe-6bdae0fbc7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22770A9-9590-46DA-A05D-836F586FFBA3}"/>
</file>

<file path=customXml/itemProps2.xml><?xml version="1.0" encoding="utf-8"?>
<ds:datastoreItem xmlns:ds="http://schemas.openxmlformats.org/officeDocument/2006/customXml" ds:itemID="{9E6F3D77-A225-48E9-9B38-76E4D8E3A456}"/>
</file>

<file path=customXml/itemProps3.xml><?xml version="1.0" encoding="utf-8"?>
<ds:datastoreItem xmlns:ds="http://schemas.openxmlformats.org/officeDocument/2006/customXml" ds:itemID="{016641F6-5A16-43F5-A36F-A7C1C7F729EE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0x0101008E2CA884FA57F946BB47D141BA734ECC</vt:lpwstr>
  </property>
</Properties>
</file>